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69" r:id="rId4"/>
    <p:sldId id="274" r:id="rId5"/>
    <p:sldId id="270" r:id="rId6"/>
    <p:sldId id="267" r:id="rId7"/>
    <p:sldId id="275" r:id="rId8"/>
    <p:sldId id="273" r:id="rId9"/>
    <p:sldId id="266"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C0EF"/>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47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F2FE63-D946-4F41-9AB0-B467ED78C4F7}" type="datetimeFigureOut">
              <a:rPr lang="zh-CN" altLang="en-US" smtClean="0"/>
              <a:t>2019/3/15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27A4E9-5BE6-4E3A-9350-E47B0D715D26}" type="slidenum">
              <a:rPr lang="zh-CN" altLang="en-US" smtClean="0"/>
              <a:t>‹#›</a:t>
            </a:fld>
            <a:endParaRPr lang="zh-CN" altLang="en-US"/>
          </a:p>
        </p:txBody>
      </p:sp>
    </p:spTree>
    <p:extLst>
      <p:ext uri="{BB962C8B-B14F-4D97-AF65-F5344CB8AC3E}">
        <p14:creationId xmlns:p14="http://schemas.microsoft.com/office/powerpoint/2010/main" val="67897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71274B-CF7B-4015-BAE3-05147791682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FB463AE-58A1-40F7-9579-C422E3E8A8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77FAF18E-1040-4778-90C7-E84F6040C457}"/>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659986E0-B62A-4BF3-AE47-D511A4A0EA7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ADB395-DB33-43BD-98C4-5E02FCB6C805}"/>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848336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B121E0-42E6-41DF-AF04-21A7023C5A0E}"/>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A81E57EC-F7ED-485E-BEB0-489A6DAA1A97}"/>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7147302-2227-4C62-B9DA-74CEB9726D39}"/>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30C7CB1F-72F5-423F-B476-7AE1BEF83D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DCBBEF-EE0F-474F-9C8A-29FF2E0F5739}"/>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738823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F615FDA-AEBE-483E-BBB3-826857C1014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DD5B932-65BF-4BEF-A4B5-35F8ED191E54}"/>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9354B3F-510F-4131-891E-715FA6C61B4A}"/>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F5488EE7-5210-4091-B12A-5A3CF8F67AE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8BFF60-B7EC-4406-892F-AD71CF991F2C}"/>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1049498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58E255-59BE-4031-8B19-B57480A5DE3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98A2A68-C4DB-4DDF-BED9-5C1343AEEC6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337E944-F167-4A98-A6FC-BB3D277A3F02}"/>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5B33E0A1-DC49-4CBB-86DE-521EDC5A0ED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AE095B1-A18A-41BB-9D64-CECEEA4720BD}"/>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3574383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D38BF1-5006-4D06-9293-E288D7D4E98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5BC2E70-882A-43C9-A39D-50EA1B4511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7367D784-6AEF-43B3-8C89-9F4C1644F23F}"/>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E1F72073-ED86-4D85-9721-0D52A0355BA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48E1549-D922-4444-951D-FBA7DEF3FE42}"/>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3201812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80E92A-4A45-42E2-8E46-C8C5D778C68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5AAB695-CDFA-4A79-BD95-9CFA0B38B243}"/>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A4DB2C29-8866-47DF-A519-ACD6D02CC81F}"/>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C5ECCC82-E1DA-4D63-943D-53AFE5552D40}"/>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6" name="页脚占位符 5">
            <a:extLst>
              <a:ext uri="{FF2B5EF4-FFF2-40B4-BE49-F238E27FC236}">
                <a16:creationId xmlns:a16="http://schemas.microsoft.com/office/drawing/2014/main" id="{13DADE76-63CB-49E6-B9A5-59496B2BFE7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B5424D8-A2EC-4F4D-ABEF-4DFE4B9B3604}"/>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395467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3F0F34-20C6-4907-9769-1325B7EC91C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4F98C50-B754-45E6-A453-163BBFDF6BA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96ECDAB3-335F-47E5-81E2-E1C6BF9AC139}"/>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7356789-9270-4B9B-B5EE-DDD526064C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EE1F3A6F-EC13-4472-96D1-DB990072B206}"/>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2F7D632C-CC92-46FF-B47D-8A9350CAAED2}"/>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8" name="页脚占位符 7">
            <a:extLst>
              <a:ext uri="{FF2B5EF4-FFF2-40B4-BE49-F238E27FC236}">
                <a16:creationId xmlns:a16="http://schemas.microsoft.com/office/drawing/2014/main" id="{B3992C81-91FF-4894-BF0A-0475246738F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A674B23-1930-4C15-A068-A6A72E4C9C34}"/>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29533661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0E326D-46B8-4105-922F-0E309906448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A1080CB-C7E0-425D-B930-917388363B0E}"/>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4" name="页脚占位符 3">
            <a:extLst>
              <a:ext uri="{FF2B5EF4-FFF2-40B4-BE49-F238E27FC236}">
                <a16:creationId xmlns:a16="http://schemas.microsoft.com/office/drawing/2014/main" id="{F4B23706-B24D-40D0-A751-30B9A5A874D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8EFA6CF-26DC-49E1-B2BB-C7AA629F89CE}"/>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4034501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686D44B-58AA-4D72-851A-709F9FE49609}"/>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3" name="页脚占位符 2">
            <a:extLst>
              <a:ext uri="{FF2B5EF4-FFF2-40B4-BE49-F238E27FC236}">
                <a16:creationId xmlns:a16="http://schemas.microsoft.com/office/drawing/2014/main" id="{23905F9D-DBA8-405F-9F56-FADC9359E1E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2C4C2499-0B49-46FB-9A89-F6FD19404F37}"/>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157890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F6C3E8-C978-4AF1-AA62-8721FF224FA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43117FC-DFF2-4002-8194-F04D88EDBCE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23086FA4-34D0-46B8-8930-C172FE11CE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4EBAAABB-B929-4895-B821-E1622D1FCDC2}"/>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6" name="页脚占位符 5">
            <a:extLst>
              <a:ext uri="{FF2B5EF4-FFF2-40B4-BE49-F238E27FC236}">
                <a16:creationId xmlns:a16="http://schemas.microsoft.com/office/drawing/2014/main" id="{0EE10965-38B3-4673-94C4-654728A2537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11C7A3E-3306-4254-81F4-958A01549C65}"/>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2146341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90740B-3F51-48F1-8A8E-6E934C5AD03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2B98F1C-F11D-46CF-86FF-637C344840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D6BBEAC-1639-4ED9-AF19-20ADEBA59D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5200CDB-D55E-478A-82A1-BC9115BE3938}"/>
              </a:ext>
            </a:extLst>
          </p:cNvPr>
          <p:cNvSpPr>
            <a:spLocks noGrp="1"/>
          </p:cNvSpPr>
          <p:nvPr>
            <p:ph type="dt" sz="half" idx="10"/>
          </p:nvPr>
        </p:nvSpPr>
        <p:spPr/>
        <p:txBody>
          <a:bodyPr/>
          <a:lstStyle/>
          <a:p>
            <a:fld id="{04820BBD-FD52-44CA-BF80-B7032EE0D9B0}" type="datetimeFigureOut">
              <a:rPr lang="zh-CN" altLang="en-US" smtClean="0"/>
              <a:t>2019/3/15</a:t>
            </a:fld>
            <a:endParaRPr lang="zh-CN" altLang="en-US"/>
          </a:p>
        </p:txBody>
      </p:sp>
      <p:sp>
        <p:nvSpPr>
          <p:cNvPr id="6" name="页脚占位符 5">
            <a:extLst>
              <a:ext uri="{FF2B5EF4-FFF2-40B4-BE49-F238E27FC236}">
                <a16:creationId xmlns:a16="http://schemas.microsoft.com/office/drawing/2014/main" id="{F0A934A7-FB0D-47D1-8D05-2D9BB8E5945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4C3E7F4-5CAE-46F0-91BC-859260086639}"/>
              </a:ext>
            </a:extLst>
          </p:cNvPr>
          <p:cNvSpPr>
            <a:spLocks noGrp="1"/>
          </p:cNvSpPr>
          <p:nvPr>
            <p:ph type="sldNum" sz="quarter" idx="12"/>
          </p:nvPr>
        </p:nvSpPr>
        <p:spPr/>
        <p:txBody>
          <a:body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27897559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4EB2204-2B54-4334-90F7-AE0840EEA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797A0E7-7E77-4F06-BA43-C8331DDC11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7F39A11-60E6-48D4-BD3F-621FA7FDA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820BBD-FD52-44CA-BF80-B7032EE0D9B0}" type="datetimeFigureOut">
              <a:rPr lang="zh-CN" altLang="en-US" smtClean="0"/>
              <a:t>2019/3/15</a:t>
            </a:fld>
            <a:endParaRPr lang="zh-CN" altLang="en-US"/>
          </a:p>
        </p:txBody>
      </p:sp>
      <p:sp>
        <p:nvSpPr>
          <p:cNvPr id="5" name="页脚占位符 4">
            <a:extLst>
              <a:ext uri="{FF2B5EF4-FFF2-40B4-BE49-F238E27FC236}">
                <a16:creationId xmlns:a16="http://schemas.microsoft.com/office/drawing/2014/main" id="{27E7D677-D4A5-4E25-872F-4C640CCC47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65205B7-B04F-4430-BDFF-1A2694DE5D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4E3992-9463-4EAB-B1D2-4326B71692AF}" type="slidenum">
              <a:rPr lang="zh-CN" altLang="en-US" smtClean="0"/>
              <a:t>‹#›</a:t>
            </a:fld>
            <a:endParaRPr lang="zh-CN" altLang="en-US"/>
          </a:p>
        </p:txBody>
      </p:sp>
    </p:spTree>
    <p:extLst>
      <p:ext uri="{BB962C8B-B14F-4D97-AF65-F5344CB8AC3E}">
        <p14:creationId xmlns:p14="http://schemas.microsoft.com/office/powerpoint/2010/main" val="267430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A614F6BE-F739-41C1-A9EE-93E3B59E09E6}"/>
              </a:ext>
            </a:extLst>
          </p:cNvPr>
          <p:cNvSpPr/>
          <p:nvPr/>
        </p:nvSpPr>
        <p:spPr>
          <a:xfrm>
            <a:off x="1" y="2180665"/>
            <a:ext cx="12192000" cy="723491"/>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Bell MT" panose="02020503060305020303" pitchFamily="18" charset="0"/>
              </a:rPr>
              <a:t>软件工程实验需求分析汇报</a:t>
            </a:r>
          </a:p>
        </p:txBody>
      </p:sp>
      <p:sp>
        <p:nvSpPr>
          <p:cNvPr id="4" name="矩形 3">
            <a:extLst>
              <a:ext uri="{FF2B5EF4-FFF2-40B4-BE49-F238E27FC236}">
                <a16:creationId xmlns:a16="http://schemas.microsoft.com/office/drawing/2014/main" id="{3F792390-82E6-4890-BD74-E93E7B9C7C40}"/>
              </a:ext>
            </a:extLst>
          </p:cNvPr>
          <p:cNvSpPr/>
          <p:nvPr/>
        </p:nvSpPr>
        <p:spPr>
          <a:xfrm>
            <a:off x="0" y="5375813"/>
            <a:ext cx="12192000"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2019·3</a:t>
            </a:r>
            <a:endParaRPr lang="zh-CN" altLang="en-US" dirty="0"/>
          </a:p>
        </p:txBody>
      </p:sp>
      <p:sp>
        <p:nvSpPr>
          <p:cNvPr id="5" name="箭头: 五边形 4">
            <a:extLst>
              <a:ext uri="{FF2B5EF4-FFF2-40B4-BE49-F238E27FC236}">
                <a16:creationId xmlns:a16="http://schemas.microsoft.com/office/drawing/2014/main" id="{6EC7AF80-D5DA-4632-A408-4889511D30EA}"/>
              </a:ext>
            </a:extLst>
          </p:cNvPr>
          <p:cNvSpPr/>
          <p:nvPr/>
        </p:nvSpPr>
        <p:spPr>
          <a:xfrm>
            <a:off x="0" y="287854"/>
            <a:ext cx="3385911" cy="710214"/>
          </a:xfrm>
          <a:prstGeom prst="homePlate">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Bell MT" panose="02020503060305020303" pitchFamily="18" charset="0"/>
              </a:rPr>
              <a:t>BUAA·SCSE</a:t>
            </a:r>
            <a:endParaRPr lang="zh-CN" altLang="en-US" sz="3600" dirty="0">
              <a:latin typeface="Bell MT" panose="02020503060305020303" pitchFamily="18" charset="0"/>
            </a:endParaRPr>
          </a:p>
        </p:txBody>
      </p:sp>
      <p:pic>
        <p:nvPicPr>
          <p:cNvPr id="6" name="Picture 2" descr="C:\Users\Administrator\Desktop\迎新ppt\未标题-2.png">
            <a:extLst>
              <a:ext uri="{FF2B5EF4-FFF2-40B4-BE49-F238E27FC236}">
                <a16:creationId xmlns:a16="http://schemas.microsoft.com/office/drawing/2014/main" id="{158C109E-77BD-47A4-94E4-C22C332FE7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7990" y="3065693"/>
            <a:ext cx="2856020" cy="2115969"/>
          </a:xfrm>
          <a:prstGeom prst="rect">
            <a:avLst/>
          </a:prstGeom>
          <a:noFill/>
          <a:extLst>
            <a:ext uri="{909E8E84-426E-40DD-AFC4-6F175D3DCCD1}">
              <a14:hiddenFill xmlns:a14="http://schemas.microsoft.com/office/drawing/2010/main">
                <a:solidFill>
                  <a:srgbClr val="FFFFFF"/>
                </a:solidFill>
              </a14:hiddenFill>
            </a:ext>
          </a:extLst>
        </p:spPr>
      </p:pic>
      <p:pic>
        <p:nvPicPr>
          <p:cNvPr id="22" name="图片 21">
            <a:extLst>
              <a:ext uri="{FF2B5EF4-FFF2-40B4-BE49-F238E27FC236}">
                <a16:creationId xmlns:a16="http://schemas.microsoft.com/office/drawing/2014/main" id="{0B5B41C3-53D1-4CA6-90E3-0DCD1DFAC9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33" y="2992172"/>
            <a:ext cx="2856020" cy="3838669"/>
          </a:xfrm>
          <a:prstGeom prst="rect">
            <a:avLst/>
          </a:prstGeom>
        </p:spPr>
      </p:pic>
      <p:pic>
        <p:nvPicPr>
          <p:cNvPr id="20" name="图片 19">
            <a:extLst>
              <a:ext uri="{FF2B5EF4-FFF2-40B4-BE49-F238E27FC236}">
                <a16:creationId xmlns:a16="http://schemas.microsoft.com/office/drawing/2014/main" id="{8AAA9877-FD17-4D50-A45F-8C2C9EFCD6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4266" y="3098307"/>
            <a:ext cx="4557194" cy="3724182"/>
          </a:xfrm>
          <a:prstGeom prst="rect">
            <a:avLst/>
          </a:prstGeom>
        </p:spPr>
      </p:pic>
    </p:spTree>
    <p:extLst>
      <p:ext uri="{BB962C8B-B14F-4D97-AF65-F5344CB8AC3E}">
        <p14:creationId xmlns:p14="http://schemas.microsoft.com/office/powerpoint/2010/main" val="26221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a:extLst>
              <a:ext uri="{FF2B5EF4-FFF2-40B4-BE49-F238E27FC236}">
                <a16:creationId xmlns:a16="http://schemas.microsoft.com/office/drawing/2014/main" id="{65FF9242-472A-4610-9FBE-CA2789BB4FCC}"/>
              </a:ext>
            </a:extLst>
          </p:cNvPr>
          <p:cNvSpPr/>
          <p:nvPr/>
        </p:nvSpPr>
        <p:spPr>
          <a:xfrm>
            <a:off x="0" y="6147786"/>
            <a:ext cx="12192000"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Team·</a:t>
            </a:r>
            <a:r>
              <a:rPr lang="zh-CN" altLang="en-US" dirty="0"/>
              <a:t>弟归</a:t>
            </a:r>
          </a:p>
        </p:txBody>
      </p:sp>
      <p:grpSp>
        <p:nvGrpSpPr>
          <p:cNvPr id="2" name="组合 1">
            <a:extLst>
              <a:ext uri="{FF2B5EF4-FFF2-40B4-BE49-F238E27FC236}">
                <a16:creationId xmlns:a16="http://schemas.microsoft.com/office/drawing/2014/main" id="{C3C3FF60-35EE-49BE-B8E4-71820735DFEC}"/>
              </a:ext>
            </a:extLst>
          </p:cNvPr>
          <p:cNvGrpSpPr/>
          <p:nvPr/>
        </p:nvGrpSpPr>
        <p:grpSpPr>
          <a:xfrm>
            <a:off x="0" y="391727"/>
            <a:ext cx="12192000" cy="710214"/>
            <a:chOff x="0" y="391727"/>
            <a:chExt cx="12192000" cy="710214"/>
          </a:xfrm>
        </p:grpSpPr>
        <p:sp>
          <p:nvSpPr>
            <p:cNvPr id="9" name="矩形 8">
              <a:extLst>
                <a:ext uri="{FF2B5EF4-FFF2-40B4-BE49-F238E27FC236}">
                  <a16:creationId xmlns:a16="http://schemas.microsoft.com/office/drawing/2014/main" id="{60F91492-86E1-48EA-B91D-D388D1EFD0E8}"/>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11" name="组合 10">
              <a:extLst>
                <a:ext uri="{FF2B5EF4-FFF2-40B4-BE49-F238E27FC236}">
                  <a16:creationId xmlns:a16="http://schemas.microsoft.com/office/drawing/2014/main" id="{43681787-510F-4F3C-9A05-E70ED667428B}"/>
                </a:ext>
              </a:extLst>
            </p:cNvPr>
            <p:cNvGrpSpPr/>
            <p:nvPr/>
          </p:nvGrpSpPr>
          <p:grpSpPr>
            <a:xfrm>
              <a:off x="0" y="391727"/>
              <a:ext cx="1524000" cy="710214"/>
              <a:chOff x="0" y="391727"/>
              <a:chExt cx="1524000" cy="710214"/>
            </a:xfrm>
          </p:grpSpPr>
          <p:sp>
            <p:nvSpPr>
              <p:cNvPr id="12" name="箭头: 五边形 11">
                <a:extLst>
                  <a:ext uri="{FF2B5EF4-FFF2-40B4-BE49-F238E27FC236}">
                    <a16:creationId xmlns:a16="http://schemas.microsoft.com/office/drawing/2014/main" id="{9520B0F0-2ED4-4F63-9429-175D14AF2E8C}"/>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Picture 2" descr="C:\Users\Administrator\Desktop\迎新ppt\未标题-2.png">
                <a:extLst>
                  <a:ext uri="{FF2B5EF4-FFF2-40B4-BE49-F238E27FC236}">
                    <a16:creationId xmlns:a16="http://schemas.microsoft.com/office/drawing/2014/main" id="{297C6935-98EA-4602-8637-A8C52FBC29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14" name="图片 13">
            <a:extLst>
              <a:ext uri="{FF2B5EF4-FFF2-40B4-BE49-F238E27FC236}">
                <a16:creationId xmlns:a16="http://schemas.microsoft.com/office/drawing/2014/main" id="{F53D6C74-8671-464D-9A7A-32FDD477AB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0" y="3782284"/>
            <a:ext cx="2856020" cy="3838669"/>
          </a:xfrm>
          <a:prstGeom prst="rect">
            <a:avLst/>
          </a:prstGeom>
        </p:spPr>
      </p:pic>
      <p:sp>
        <p:nvSpPr>
          <p:cNvPr id="16" name="矩形: 剪去对角 15">
            <a:extLst>
              <a:ext uri="{FF2B5EF4-FFF2-40B4-BE49-F238E27FC236}">
                <a16:creationId xmlns:a16="http://schemas.microsoft.com/office/drawing/2014/main" id="{99BC6B61-2005-47AC-9130-F2630E767D07}"/>
              </a:ext>
            </a:extLst>
          </p:cNvPr>
          <p:cNvSpPr/>
          <p:nvPr/>
        </p:nvSpPr>
        <p:spPr>
          <a:xfrm>
            <a:off x="4927149" y="2801392"/>
            <a:ext cx="2337702" cy="574829"/>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业务需求</a:t>
            </a:r>
            <a:endParaRPr lang="en-US" altLang="zh-CN" sz="3200" b="1" dirty="0"/>
          </a:p>
        </p:txBody>
      </p:sp>
      <p:sp>
        <p:nvSpPr>
          <p:cNvPr id="15" name="矩形: 剪去对角 14">
            <a:extLst>
              <a:ext uri="{FF2B5EF4-FFF2-40B4-BE49-F238E27FC236}">
                <a16:creationId xmlns:a16="http://schemas.microsoft.com/office/drawing/2014/main" id="{BCE17577-C4DB-470B-A749-A7F67DCB46CC}"/>
              </a:ext>
            </a:extLst>
          </p:cNvPr>
          <p:cNvSpPr/>
          <p:nvPr/>
        </p:nvSpPr>
        <p:spPr>
          <a:xfrm>
            <a:off x="4927149" y="3566734"/>
            <a:ext cx="2337702" cy="574829"/>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用户需求</a:t>
            </a:r>
            <a:endParaRPr lang="en-US" altLang="zh-CN" sz="3200" b="1" dirty="0"/>
          </a:p>
        </p:txBody>
      </p:sp>
      <p:sp>
        <p:nvSpPr>
          <p:cNvPr id="17" name="矩形: 剪去对角 16">
            <a:extLst>
              <a:ext uri="{FF2B5EF4-FFF2-40B4-BE49-F238E27FC236}">
                <a16:creationId xmlns:a16="http://schemas.microsoft.com/office/drawing/2014/main" id="{18304F1D-583E-45FF-AAC8-2688D858E7DD}"/>
              </a:ext>
            </a:extLst>
          </p:cNvPr>
          <p:cNvSpPr/>
          <p:nvPr/>
        </p:nvSpPr>
        <p:spPr>
          <a:xfrm>
            <a:off x="4934359" y="4332076"/>
            <a:ext cx="2337702" cy="574829"/>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功能需求</a:t>
            </a:r>
            <a:endParaRPr lang="en-US" altLang="zh-CN" sz="3200" b="1" dirty="0"/>
          </a:p>
        </p:txBody>
      </p:sp>
      <p:sp>
        <p:nvSpPr>
          <p:cNvPr id="18" name="矩形: 剪去对角 17">
            <a:extLst>
              <a:ext uri="{FF2B5EF4-FFF2-40B4-BE49-F238E27FC236}">
                <a16:creationId xmlns:a16="http://schemas.microsoft.com/office/drawing/2014/main" id="{76CAE8D4-2029-4F95-B2CD-FAA7A2C0A273}"/>
              </a:ext>
            </a:extLst>
          </p:cNvPr>
          <p:cNvSpPr/>
          <p:nvPr/>
        </p:nvSpPr>
        <p:spPr>
          <a:xfrm>
            <a:off x="4927148" y="5097418"/>
            <a:ext cx="2337703" cy="574829"/>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非功能需求</a:t>
            </a:r>
            <a:endParaRPr lang="en-US" altLang="zh-CN" sz="3200" b="1" dirty="0"/>
          </a:p>
        </p:txBody>
      </p:sp>
      <p:pic>
        <p:nvPicPr>
          <p:cNvPr id="19" name="图片 18">
            <a:extLst>
              <a:ext uri="{FF2B5EF4-FFF2-40B4-BE49-F238E27FC236}">
                <a16:creationId xmlns:a16="http://schemas.microsoft.com/office/drawing/2014/main" id="{E83FF570-2F09-45D8-9914-E2A46D25F2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3618" y="3429000"/>
            <a:ext cx="4877506" cy="3838669"/>
          </a:xfrm>
          <a:prstGeom prst="rect">
            <a:avLst/>
          </a:prstGeom>
        </p:spPr>
      </p:pic>
      <p:sp>
        <p:nvSpPr>
          <p:cNvPr id="3" name="矩形 2">
            <a:extLst>
              <a:ext uri="{FF2B5EF4-FFF2-40B4-BE49-F238E27FC236}">
                <a16:creationId xmlns:a16="http://schemas.microsoft.com/office/drawing/2014/main" id="{5D09308C-0E15-46D8-8F63-6BE061BEEE47}"/>
              </a:ext>
            </a:extLst>
          </p:cNvPr>
          <p:cNvSpPr/>
          <p:nvPr/>
        </p:nvSpPr>
        <p:spPr>
          <a:xfrm>
            <a:off x="1425977" y="2967335"/>
            <a:ext cx="2874505" cy="923330"/>
          </a:xfrm>
          <a:prstGeom prst="rect">
            <a:avLst/>
          </a:prstGeom>
          <a:noFill/>
        </p:spPr>
        <p:txBody>
          <a:bodyPr wrap="none" lIns="91440" tIns="45720" rIns="91440" bIns="45720">
            <a:spAutoFit/>
          </a:bodyPr>
          <a:lstStyle/>
          <a:p>
            <a:pPr algn="ctr"/>
            <a:r>
              <a:rPr lang="en-US" altLang="zh-CN"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lgerian" panose="04020705040A02060702" pitchFamily="82" charset="0"/>
              </a:rPr>
              <a:t>Outline</a:t>
            </a:r>
            <a:endParaRPr lang="zh-CN" alt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Algerian" panose="04020705040A02060702" pitchFamily="82" charset="0"/>
            </a:endParaRPr>
          </a:p>
        </p:txBody>
      </p:sp>
      <p:sp>
        <p:nvSpPr>
          <p:cNvPr id="20" name="矩形: 剪去对角 19">
            <a:extLst>
              <a:ext uri="{FF2B5EF4-FFF2-40B4-BE49-F238E27FC236}">
                <a16:creationId xmlns:a16="http://schemas.microsoft.com/office/drawing/2014/main" id="{37F8906B-586D-4FCA-90F4-C01299F8D0B2}"/>
              </a:ext>
            </a:extLst>
          </p:cNvPr>
          <p:cNvSpPr/>
          <p:nvPr/>
        </p:nvSpPr>
        <p:spPr>
          <a:xfrm>
            <a:off x="4927148" y="2031361"/>
            <a:ext cx="2337702" cy="574829"/>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a:t>背景介绍</a:t>
            </a:r>
            <a:endParaRPr lang="en-US" altLang="zh-CN" sz="3200" b="1" dirty="0"/>
          </a:p>
        </p:txBody>
      </p:sp>
    </p:spTree>
    <p:extLst>
      <p:ext uri="{BB962C8B-B14F-4D97-AF65-F5344CB8AC3E}">
        <p14:creationId xmlns:p14="http://schemas.microsoft.com/office/powerpoint/2010/main" val="3175129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带形: 上凸弯 4">
            <a:extLst>
              <a:ext uri="{FF2B5EF4-FFF2-40B4-BE49-F238E27FC236}">
                <a16:creationId xmlns:a16="http://schemas.microsoft.com/office/drawing/2014/main" id="{760C66C2-4D5B-4D35-9294-F3E3E5374516}"/>
              </a:ext>
            </a:extLst>
          </p:cNvPr>
          <p:cNvSpPr/>
          <p:nvPr/>
        </p:nvSpPr>
        <p:spPr>
          <a:xfrm>
            <a:off x="0" y="6072326"/>
            <a:ext cx="12192000" cy="785674"/>
          </a:xfrm>
          <a:prstGeom prst="ellipseRibbon2">
            <a:avLst>
              <a:gd name="adj1" fmla="val 17575"/>
              <a:gd name="adj2" fmla="val 50000"/>
              <a:gd name="adj3" fmla="val 626"/>
            </a:avLst>
          </a:prstGeom>
          <a:solidFill>
            <a:srgbClr val="2F55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t>背景介绍</a:t>
            </a:r>
          </a:p>
        </p:txBody>
      </p:sp>
      <p:grpSp>
        <p:nvGrpSpPr>
          <p:cNvPr id="6" name="组合 5">
            <a:extLst>
              <a:ext uri="{FF2B5EF4-FFF2-40B4-BE49-F238E27FC236}">
                <a16:creationId xmlns:a16="http://schemas.microsoft.com/office/drawing/2014/main" id="{9610BFEC-39A0-4C61-B741-F5DCFE17DA88}"/>
              </a:ext>
            </a:extLst>
          </p:cNvPr>
          <p:cNvGrpSpPr/>
          <p:nvPr/>
        </p:nvGrpSpPr>
        <p:grpSpPr>
          <a:xfrm>
            <a:off x="0" y="391727"/>
            <a:ext cx="12192000" cy="710214"/>
            <a:chOff x="0" y="391727"/>
            <a:chExt cx="12192000" cy="710214"/>
          </a:xfrm>
        </p:grpSpPr>
        <p:sp>
          <p:nvSpPr>
            <p:cNvPr id="7" name="矩形 6">
              <a:extLst>
                <a:ext uri="{FF2B5EF4-FFF2-40B4-BE49-F238E27FC236}">
                  <a16:creationId xmlns:a16="http://schemas.microsoft.com/office/drawing/2014/main" id="{4F136542-3E1A-4F57-9271-DB4AA7F3C413}"/>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8" name="组合 7">
              <a:extLst>
                <a:ext uri="{FF2B5EF4-FFF2-40B4-BE49-F238E27FC236}">
                  <a16:creationId xmlns:a16="http://schemas.microsoft.com/office/drawing/2014/main" id="{668223FE-6B59-4487-A4F9-5E2D2BC3104B}"/>
                </a:ext>
              </a:extLst>
            </p:cNvPr>
            <p:cNvGrpSpPr/>
            <p:nvPr/>
          </p:nvGrpSpPr>
          <p:grpSpPr>
            <a:xfrm>
              <a:off x="0" y="391727"/>
              <a:ext cx="1524000" cy="710214"/>
              <a:chOff x="0" y="391727"/>
              <a:chExt cx="1524000" cy="710214"/>
            </a:xfrm>
          </p:grpSpPr>
          <p:sp>
            <p:nvSpPr>
              <p:cNvPr id="9" name="箭头: 五边形 8">
                <a:extLst>
                  <a:ext uri="{FF2B5EF4-FFF2-40B4-BE49-F238E27FC236}">
                    <a16:creationId xmlns:a16="http://schemas.microsoft.com/office/drawing/2014/main" id="{6AEB53CE-3462-4F37-822E-47A6DB95E7C6}"/>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Picture 2" descr="C:\Users\Administrator\Desktop\迎新ppt\未标题-2.png">
                <a:extLst>
                  <a:ext uri="{FF2B5EF4-FFF2-40B4-BE49-F238E27FC236}">
                    <a16:creationId xmlns:a16="http://schemas.microsoft.com/office/drawing/2014/main" id="{E5439398-9EB7-40D7-B947-F8882168C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14" name="图片 13">
            <a:extLst>
              <a:ext uri="{FF2B5EF4-FFF2-40B4-BE49-F238E27FC236}">
                <a16:creationId xmlns:a16="http://schemas.microsoft.com/office/drawing/2014/main" id="{27F59350-5B6B-4213-863D-B4AA754A85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9040" y="1404244"/>
            <a:ext cx="2847845" cy="802749"/>
          </a:xfrm>
          <a:prstGeom prst="rect">
            <a:avLst/>
          </a:prstGeom>
        </p:spPr>
      </p:pic>
      <p:pic>
        <p:nvPicPr>
          <p:cNvPr id="2" name="图片 1">
            <a:extLst>
              <a:ext uri="{FF2B5EF4-FFF2-40B4-BE49-F238E27FC236}">
                <a16:creationId xmlns:a16="http://schemas.microsoft.com/office/drawing/2014/main" id="{1DD6A31A-1359-44BB-BF26-94FAB21145AA}"/>
              </a:ext>
            </a:extLst>
          </p:cNvPr>
          <p:cNvPicPr>
            <a:picLocks noChangeAspect="1"/>
          </p:cNvPicPr>
          <p:nvPr/>
        </p:nvPicPr>
        <p:blipFill>
          <a:blip r:embed="rId4"/>
          <a:stretch>
            <a:fillRect/>
          </a:stretch>
        </p:blipFill>
        <p:spPr>
          <a:xfrm>
            <a:off x="697371" y="1489351"/>
            <a:ext cx="3790118" cy="3879297"/>
          </a:xfrm>
          <a:prstGeom prst="rect">
            <a:avLst/>
          </a:prstGeom>
        </p:spPr>
      </p:pic>
      <p:sp>
        <p:nvSpPr>
          <p:cNvPr id="4" name="矩形 3">
            <a:extLst>
              <a:ext uri="{FF2B5EF4-FFF2-40B4-BE49-F238E27FC236}">
                <a16:creationId xmlns:a16="http://schemas.microsoft.com/office/drawing/2014/main" id="{63892AE6-2AF7-4F23-B270-3F143DDB465C}"/>
              </a:ext>
            </a:extLst>
          </p:cNvPr>
          <p:cNvSpPr/>
          <p:nvPr/>
        </p:nvSpPr>
        <p:spPr>
          <a:xfrm>
            <a:off x="4375213" y="2107818"/>
            <a:ext cx="3872142" cy="2958630"/>
          </a:xfrm>
          <a:prstGeom prst="rect">
            <a:avLst/>
          </a:prstGeom>
        </p:spPr>
        <p:txBody>
          <a:bodyPr wrap="square">
            <a:spAutoFit/>
          </a:bodyPr>
          <a:lstStyle/>
          <a:p>
            <a:pPr>
              <a:lnSpc>
                <a:spcPct val="150000"/>
              </a:lnSpc>
            </a:pPr>
            <a:r>
              <a:rPr lang="en-US" altLang="zh-CN" dirty="0" err="1"/>
              <a:t>ApacheAssistant</a:t>
            </a:r>
            <a:r>
              <a:rPr lang="zh-CN" altLang="en-US" dirty="0"/>
              <a:t>是一款面向开发者的</a:t>
            </a:r>
            <a:r>
              <a:rPr lang="en-US" altLang="zh-CN" dirty="0"/>
              <a:t>Web</a:t>
            </a:r>
            <a:r>
              <a:rPr lang="zh-CN" altLang="en-US" dirty="0"/>
              <a:t>应用程序，它通过可视化的方式帮助用户更好地上手</a:t>
            </a:r>
            <a:r>
              <a:rPr lang="en-US" altLang="zh-CN" dirty="0"/>
              <a:t>Apache</a:t>
            </a:r>
            <a:r>
              <a:rPr lang="zh-CN" altLang="en-US" dirty="0"/>
              <a:t>服务器，同时可以帮助用户监听</a:t>
            </a:r>
            <a:r>
              <a:rPr lang="en-US" altLang="zh-CN" dirty="0"/>
              <a:t>Apache</a:t>
            </a:r>
            <a:r>
              <a:rPr lang="zh-CN" altLang="en-US" dirty="0"/>
              <a:t>服务器的相关性能指标，是一款帮助开发者更好地管理服务器，提升开发效率的工作应用。</a:t>
            </a:r>
          </a:p>
        </p:txBody>
      </p:sp>
      <p:pic>
        <p:nvPicPr>
          <p:cNvPr id="11" name="图片 10">
            <a:extLst>
              <a:ext uri="{FF2B5EF4-FFF2-40B4-BE49-F238E27FC236}">
                <a16:creationId xmlns:a16="http://schemas.microsoft.com/office/drawing/2014/main" id="{6923F34F-D29E-4061-9915-0E60B524DC51}"/>
              </a:ext>
            </a:extLst>
          </p:cNvPr>
          <p:cNvPicPr>
            <a:picLocks noChangeAspect="1"/>
          </p:cNvPicPr>
          <p:nvPr/>
        </p:nvPicPr>
        <p:blipFill>
          <a:blip r:embed="rId5"/>
          <a:stretch>
            <a:fillRect/>
          </a:stretch>
        </p:blipFill>
        <p:spPr>
          <a:xfrm>
            <a:off x="9168086" y="3054994"/>
            <a:ext cx="2326543" cy="2192104"/>
          </a:xfrm>
          <a:prstGeom prst="rect">
            <a:avLst/>
          </a:prstGeom>
        </p:spPr>
      </p:pic>
    </p:spTree>
    <p:extLst>
      <p:ext uri="{BB962C8B-B14F-4D97-AF65-F5344CB8AC3E}">
        <p14:creationId xmlns:p14="http://schemas.microsoft.com/office/powerpoint/2010/main" val="1757666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带形: 上凸弯 4">
            <a:extLst>
              <a:ext uri="{FF2B5EF4-FFF2-40B4-BE49-F238E27FC236}">
                <a16:creationId xmlns:a16="http://schemas.microsoft.com/office/drawing/2014/main" id="{760C66C2-4D5B-4D35-9294-F3E3E5374516}"/>
              </a:ext>
            </a:extLst>
          </p:cNvPr>
          <p:cNvSpPr/>
          <p:nvPr/>
        </p:nvSpPr>
        <p:spPr>
          <a:xfrm>
            <a:off x="0" y="6072326"/>
            <a:ext cx="12192000" cy="785674"/>
          </a:xfrm>
          <a:prstGeom prst="ellipseRibbon2">
            <a:avLst>
              <a:gd name="adj1" fmla="val 17575"/>
              <a:gd name="adj2" fmla="val 50000"/>
              <a:gd name="adj3" fmla="val 626"/>
            </a:avLst>
          </a:prstGeom>
          <a:solidFill>
            <a:srgbClr val="2F55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t>业务需求</a:t>
            </a:r>
          </a:p>
        </p:txBody>
      </p:sp>
      <p:grpSp>
        <p:nvGrpSpPr>
          <p:cNvPr id="6" name="组合 5">
            <a:extLst>
              <a:ext uri="{FF2B5EF4-FFF2-40B4-BE49-F238E27FC236}">
                <a16:creationId xmlns:a16="http://schemas.microsoft.com/office/drawing/2014/main" id="{9610BFEC-39A0-4C61-B741-F5DCFE17DA88}"/>
              </a:ext>
            </a:extLst>
          </p:cNvPr>
          <p:cNvGrpSpPr/>
          <p:nvPr/>
        </p:nvGrpSpPr>
        <p:grpSpPr>
          <a:xfrm>
            <a:off x="0" y="391727"/>
            <a:ext cx="12192000" cy="710214"/>
            <a:chOff x="0" y="391727"/>
            <a:chExt cx="12192000" cy="710214"/>
          </a:xfrm>
        </p:grpSpPr>
        <p:sp>
          <p:nvSpPr>
            <p:cNvPr id="7" name="矩形 6">
              <a:extLst>
                <a:ext uri="{FF2B5EF4-FFF2-40B4-BE49-F238E27FC236}">
                  <a16:creationId xmlns:a16="http://schemas.microsoft.com/office/drawing/2014/main" id="{4F136542-3E1A-4F57-9271-DB4AA7F3C413}"/>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8" name="组合 7">
              <a:extLst>
                <a:ext uri="{FF2B5EF4-FFF2-40B4-BE49-F238E27FC236}">
                  <a16:creationId xmlns:a16="http://schemas.microsoft.com/office/drawing/2014/main" id="{668223FE-6B59-4487-A4F9-5E2D2BC3104B}"/>
                </a:ext>
              </a:extLst>
            </p:cNvPr>
            <p:cNvGrpSpPr/>
            <p:nvPr/>
          </p:nvGrpSpPr>
          <p:grpSpPr>
            <a:xfrm>
              <a:off x="0" y="391727"/>
              <a:ext cx="1524000" cy="710214"/>
              <a:chOff x="0" y="391727"/>
              <a:chExt cx="1524000" cy="710214"/>
            </a:xfrm>
          </p:grpSpPr>
          <p:sp>
            <p:nvSpPr>
              <p:cNvPr id="9" name="箭头: 五边形 8">
                <a:extLst>
                  <a:ext uri="{FF2B5EF4-FFF2-40B4-BE49-F238E27FC236}">
                    <a16:creationId xmlns:a16="http://schemas.microsoft.com/office/drawing/2014/main" id="{6AEB53CE-3462-4F37-822E-47A6DB95E7C6}"/>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Picture 2" descr="C:\Users\Administrator\Desktop\迎新ppt\未标题-2.png">
                <a:extLst>
                  <a:ext uri="{FF2B5EF4-FFF2-40B4-BE49-F238E27FC236}">
                    <a16:creationId xmlns:a16="http://schemas.microsoft.com/office/drawing/2014/main" id="{E5439398-9EB7-40D7-B947-F8882168C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2" name="图片 1">
            <a:extLst>
              <a:ext uri="{FF2B5EF4-FFF2-40B4-BE49-F238E27FC236}">
                <a16:creationId xmlns:a16="http://schemas.microsoft.com/office/drawing/2014/main" id="{63C61283-AD89-4189-A72A-1337131BACF7}"/>
              </a:ext>
            </a:extLst>
          </p:cNvPr>
          <p:cNvPicPr>
            <a:picLocks noChangeAspect="1"/>
          </p:cNvPicPr>
          <p:nvPr/>
        </p:nvPicPr>
        <p:blipFill>
          <a:blip r:embed="rId3"/>
          <a:stretch>
            <a:fillRect/>
          </a:stretch>
        </p:blipFill>
        <p:spPr>
          <a:xfrm>
            <a:off x="3821375" y="1774863"/>
            <a:ext cx="3624540" cy="3624540"/>
          </a:xfrm>
          <a:prstGeom prst="rect">
            <a:avLst/>
          </a:prstGeom>
        </p:spPr>
      </p:pic>
      <p:pic>
        <p:nvPicPr>
          <p:cNvPr id="3" name="图片 2">
            <a:extLst>
              <a:ext uri="{FF2B5EF4-FFF2-40B4-BE49-F238E27FC236}">
                <a16:creationId xmlns:a16="http://schemas.microsoft.com/office/drawing/2014/main" id="{AF66E950-6777-4844-81EA-6D12DEFCF6D0}"/>
              </a:ext>
            </a:extLst>
          </p:cNvPr>
          <p:cNvPicPr>
            <a:picLocks noChangeAspect="1"/>
          </p:cNvPicPr>
          <p:nvPr/>
        </p:nvPicPr>
        <p:blipFill>
          <a:blip r:embed="rId4"/>
          <a:stretch>
            <a:fillRect/>
          </a:stretch>
        </p:blipFill>
        <p:spPr>
          <a:xfrm>
            <a:off x="7099686" y="2270112"/>
            <a:ext cx="4419600" cy="2802482"/>
          </a:xfrm>
          <a:prstGeom prst="rect">
            <a:avLst/>
          </a:prstGeom>
        </p:spPr>
      </p:pic>
      <p:sp>
        <p:nvSpPr>
          <p:cNvPr id="4" name="矩形 3">
            <a:extLst>
              <a:ext uri="{FF2B5EF4-FFF2-40B4-BE49-F238E27FC236}">
                <a16:creationId xmlns:a16="http://schemas.microsoft.com/office/drawing/2014/main" id="{37CD4D32-3540-4EB3-B195-2A4980593165}"/>
              </a:ext>
            </a:extLst>
          </p:cNvPr>
          <p:cNvSpPr/>
          <p:nvPr/>
        </p:nvSpPr>
        <p:spPr>
          <a:xfrm>
            <a:off x="398016" y="2009844"/>
            <a:ext cx="3321728" cy="315457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285750" indent="-285750" algn="ctr">
              <a:lnSpc>
                <a:spcPct val="200000"/>
              </a:lnSpc>
              <a:buFont typeface="Arial" panose="020B0604020202020204" pitchFamily="34" charset="0"/>
              <a:buChar char="•"/>
            </a:pPr>
            <a:r>
              <a:rPr lang="zh-CN" altLang="en-US" dirty="0"/>
              <a:t>便捷化</a:t>
            </a:r>
            <a:r>
              <a:rPr lang="en-US" altLang="zh-CN" dirty="0"/>
              <a:t>Apache</a:t>
            </a:r>
            <a:r>
              <a:rPr lang="zh-CN" altLang="en-US" dirty="0"/>
              <a:t>项目管理</a:t>
            </a:r>
            <a:endParaRPr lang="en-US" altLang="zh-CN" dirty="0"/>
          </a:p>
          <a:p>
            <a:pPr marL="285750" indent="-285750" algn="ctr">
              <a:lnSpc>
                <a:spcPct val="200000"/>
              </a:lnSpc>
              <a:buFont typeface="Arial" panose="020B0604020202020204" pitchFamily="34" charset="0"/>
              <a:buChar char="•"/>
            </a:pPr>
            <a:r>
              <a:rPr lang="zh-CN" altLang="en-US" dirty="0"/>
              <a:t>一体化</a:t>
            </a:r>
            <a:r>
              <a:rPr lang="en-US" altLang="zh-CN" dirty="0"/>
              <a:t>Apache</a:t>
            </a:r>
            <a:r>
              <a:rPr lang="zh-CN" altLang="en-US" dirty="0"/>
              <a:t>性能监控</a:t>
            </a:r>
            <a:endParaRPr lang="en-US" altLang="zh-CN" dirty="0"/>
          </a:p>
          <a:p>
            <a:pPr marL="285750" indent="-285750" algn="ctr">
              <a:lnSpc>
                <a:spcPct val="200000"/>
              </a:lnSpc>
              <a:buFont typeface="Arial" panose="020B0604020202020204" pitchFamily="34" charset="0"/>
              <a:buChar char="•"/>
            </a:pPr>
            <a:r>
              <a:rPr lang="zh-CN" altLang="en-US" dirty="0"/>
              <a:t>降低</a:t>
            </a:r>
            <a:r>
              <a:rPr lang="en-US" altLang="zh-CN" dirty="0"/>
              <a:t>Apache</a:t>
            </a:r>
            <a:r>
              <a:rPr lang="zh-CN" altLang="en-US" dirty="0"/>
              <a:t>上手难度</a:t>
            </a:r>
            <a:endParaRPr lang="en-US" altLang="zh-CN" dirty="0"/>
          </a:p>
          <a:p>
            <a:pPr marL="285750" indent="-285750" algn="ctr">
              <a:lnSpc>
                <a:spcPct val="200000"/>
              </a:lnSpc>
              <a:buFont typeface="Arial" panose="020B0604020202020204" pitchFamily="34" charset="0"/>
              <a:buChar char="•"/>
            </a:pPr>
            <a:r>
              <a:rPr lang="zh-CN" altLang="en-US" dirty="0"/>
              <a:t>增强</a:t>
            </a:r>
            <a:r>
              <a:rPr lang="en-US" altLang="zh-CN" dirty="0"/>
              <a:t>Apache</a:t>
            </a:r>
            <a:r>
              <a:rPr lang="zh-CN" altLang="en-US" dirty="0"/>
              <a:t>项目的可维护性</a:t>
            </a:r>
          </a:p>
        </p:txBody>
      </p:sp>
    </p:spTree>
    <p:extLst>
      <p:ext uri="{BB962C8B-B14F-4D97-AF65-F5344CB8AC3E}">
        <p14:creationId xmlns:p14="http://schemas.microsoft.com/office/powerpoint/2010/main" val="1368838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带形: 上凸弯 4">
            <a:extLst>
              <a:ext uri="{FF2B5EF4-FFF2-40B4-BE49-F238E27FC236}">
                <a16:creationId xmlns:a16="http://schemas.microsoft.com/office/drawing/2014/main" id="{760C66C2-4D5B-4D35-9294-F3E3E5374516}"/>
              </a:ext>
            </a:extLst>
          </p:cNvPr>
          <p:cNvSpPr/>
          <p:nvPr/>
        </p:nvSpPr>
        <p:spPr>
          <a:xfrm>
            <a:off x="0" y="6072326"/>
            <a:ext cx="12192000" cy="785674"/>
          </a:xfrm>
          <a:prstGeom prst="ellipseRibbon2">
            <a:avLst>
              <a:gd name="adj1" fmla="val 17575"/>
              <a:gd name="adj2" fmla="val 50000"/>
              <a:gd name="adj3" fmla="val 626"/>
            </a:avLst>
          </a:prstGeom>
          <a:solidFill>
            <a:srgbClr val="2F55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t>用户需求</a:t>
            </a:r>
          </a:p>
        </p:txBody>
      </p:sp>
      <p:grpSp>
        <p:nvGrpSpPr>
          <p:cNvPr id="6" name="组合 5">
            <a:extLst>
              <a:ext uri="{FF2B5EF4-FFF2-40B4-BE49-F238E27FC236}">
                <a16:creationId xmlns:a16="http://schemas.microsoft.com/office/drawing/2014/main" id="{9610BFEC-39A0-4C61-B741-F5DCFE17DA88}"/>
              </a:ext>
            </a:extLst>
          </p:cNvPr>
          <p:cNvGrpSpPr/>
          <p:nvPr/>
        </p:nvGrpSpPr>
        <p:grpSpPr>
          <a:xfrm>
            <a:off x="0" y="391727"/>
            <a:ext cx="12192000" cy="710214"/>
            <a:chOff x="0" y="391727"/>
            <a:chExt cx="12192000" cy="710214"/>
          </a:xfrm>
        </p:grpSpPr>
        <p:sp>
          <p:nvSpPr>
            <p:cNvPr id="7" name="矩形 6">
              <a:extLst>
                <a:ext uri="{FF2B5EF4-FFF2-40B4-BE49-F238E27FC236}">
                  <a16:creationId xmlns:a16="http://schemas.microsoft.com/office/drawing/2014/main" id="{4F136542-3E1A-4F57-9271-DB4AA7F3C413}"/>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8" name="组合 7">
              <a:extLst>
                <a:ext uri="{FF2B5EF4-FFF2-40B4-BE49-F238E27FC236}">
                  <a16:creationId xmlns:a16="http://schemas.microsoft.com/office/drawing/2014/main" id="{668223FE-6B59-4487-A4F9-5E2D2BC3104B}"/>
                </a:ext>
              </a:extLst>
            </p:cNvPr>
            <p:cNvGrpSpPr/>
            <p:nvPr/>
          </p:nvGrpSpPr>
          <p:grpSpPr>
            <a:xfrm>
              <a:off x="0" y="391727"/>
              <a:ext cx="1524000" cy="710214"/>
              <a:chOff x="0" y="391727"/>
              <a:chExt cx="1524000" cy="710214"/>
            </a:xfrm>
          </p:grpSpPr>
          <p:sp>
            <p:nvSpPr>
              <p:cNvPr id="9" name="箭头: 五边形 8">
                <a:extLst>
                  <a:ext uri="{FF2B5EF4-FFF2-40B4-BE49-F238E27FC236}">
                    <a16:creationId xmlns:a16="http://schemas.microsoft.com/office/drawing/2014/main" id="{6AEB53CE-3462-4F37-822E-47A6DB95E7C6}"/>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Picture 2" descr="C:\Users\Administrator\Desktop\迎新ppt\未标题-2.png">
                <a:extLst>
                  <a:ext uri="{FF2B5EF4-FFF2-40B4-BE49-F238E27FC236}">
                    <a16:creationId xmlns:a16="http://schemas.microsoft.com/office/drawing/2014/main" id="{E5439398-9EB7-40D7-B947-F8882168CB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 name="矩形 1">
            <a:extLst>
              <a:ext uri="{FF2B5EF4-FFF2-40B4-BE49-F238E27FC236}">
                <a16:creationId xmlns:a16="http://schemas.microsoft.com/office/drawing/2014/main" id="{311D9094-A0B9-417A-ADCF-8921716574AF}"/>
              </a:ext>
            </a:extLst>
          </p:cNvPr>
          <p:cNvSpPr/>
          <p:nvPr/>
        </p:nvSpPr>
        <p:spPr>
          <a:xfrm>
            <a:off x="1666043" y="1611298"/>
            <a:ext cx="1802166" cy="78567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dirty="0"/>
              <a:t>配置管理</a:t>
            </a:r>
            <a:endParaRPr lang="en-US" altLang="zh-CN" dirty="0"/>
          </a:p>
        </p:txBody>
      </p:sp>
      <p:sp>
        <p:nvSpPr>
          <p:cNvPr id="11" name="矩形 10">
            <a:extLst>
              <a:ext uri="{FF2B5EF4-FFF2-40B4-BE49-F238E27FC236}">
                <a16:creationId xmlns:a16="http://schemas.microsoft.com/office/drawing/2014/main" id="{4C016F1E-A18D-4383-9783-6158B0BD8D1E}"/>
              </a:ext>
            </a:extLst>
          </p:cNvPr>
          <p:cNvSpPr/>
          <p:nvPr/>
        </p:nvSpPr>
        <p:spPr>
          <a:xfrm>
            <a:off x="3921711" y="1611298"/>
            <a:ext cx="1802166" cy="78567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dirty="0"/>
              <a:t>日志管理</a:t>
            </a:r>
            <a:endParaRPr lang="en-US" altLang="zh-CN" dirty="0"/>
          </a:p>
        </p:txBody>
      </p:sp>
      <p:sp>
        <p:nvSpPr>
          <p:cNvPr id="12" name="矩形 11">
            <a:extLst>
              <a:ext uri="{FF2B5EF4-FFF2-40B4-BE49-F238E27FC236}">
                <a16:creationId xmlns:a16="http://schemas.microsoft.com/office/drawing/2014/main" id="{D38E31CB-9041-4F1E-B84B-9F3DA355E041}"/>
              </a:ext>
            </a:extLst>
          </p:cNvPr>
          <p:cNvSpPr/>
          <p:nvPr/>
        </p:nvSpPr>
        <p:spPr>
          <a:xfrm>
            <a:off x="6177380" y="1611298"/>
            <a:ext cx="1802166" cy="78567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dirty="0"/>
              <a:t>性能监控</a:t>
            </a:r>
            <a:endParaRPr lang="en-US" altLang="zh-CN" dirty="0"/>
          </a:p>
        </p:txBody>
      </p:sp>
      <p:sp>
        <p:nvSpPr>
          <p:cNvPr id="13" name="矩形 12">
            <a:extLst>
              <a:ext uri="{FF2B5EF4-FFF2-40B4-BE49-F238E27FC236}">
                <a16:creationId xmlns:a16="http://schemas.microsoft.com/office/drawing/2014/main" id="{F06602A2-5F42-49C7-86BB-ED60625EA4FF}"/>
              </a:ext>
            </a:extLst>
          </p:cNvPr>
          <p:cNvSpPr/>
          <p:nvPr/>
        </p:nvSpPr>
        <p:spPr>
          <a:xfrm>
            <a:off x="8433049" y="1611298"/>
            <a:ext cx="1802166" cy="785674"/>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dirty="0"/>
              <a:t>模块管理</a:t>
            </a:r>
            <a:endParaRPr lang="en-US" altLang="zh-CN" dirty="0"/>
          </a:p>
        </p:txBody>
      </p:sp>
      <p:sp>
        <p:nvSpPr>
          <p:cNvPr id="3" name="矩形 2">
            <a:extLst>
              <a:ext uri="{FF2B5EF4-FFF2-40B4-BE49-F238E27FC236}">
                <a16:creationId xmlns:a16="http://schemas.microsoft.com/office/drawing/2014/main" id="{8917F0D9-D780-4EAB-9FEF-EA2956AE37DF}"/>
              </a:ext>
            </a:extLst>
          </p:cNvPr>
          <p:cNvSpPr/>
          <p:nvPr/>
        </p:nvSpPr>
        <p:spPr>
          <a:xfrm>
            <a:off x="1666044" y="2496578"/>
            <a:ext cx="1802166" cy="304698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600" kern="100" dirty="0">
                <a:latin typeface="Times New Roman" panose="02020603050405020304" pitchFamily="18" charset="0"/>
                <a:ea typeface="宋体" panose="02010600030101010101" pitchFamily="2" charset="-122"/>
              </a:rPr>
              <a:t>Apache</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的配置项类目繁多，配置文件数目较多，用户使用</a:t>
            </a:r>
            <a:r>
              <a:rPr lang="en-US" altLang="zh-CN" sz="1600" kern="100" dirty="0" err="1">
                <a:latin typeface="Times New Roman" panose="02020603050405020304" pitchFamily="18" charset="0"/>
                <a:ea typeface="宋体" panose="02010600030101010101" pitchFamily="2" charset="-122"/>
              </a:rPr>
              <a:t>ApacheAssistant</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时，能够通过应用对</a:t>
            </a:r>
            <a:r>
              <a:rPr lang="en-US" altLang="zh-CN" sz="1600" kern="100" dirty="0">
                <a:latin typeface="Times New Roman" panose="02020603050405020304" pitchFamily="18" charset="0"/>
                <a:ea typeface="宋体" panose="02010600030101010101" pitchFamily="2" charset="-122"/>
              </a:rPr>
              <a:t>Apache HTTP Server</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的配置进行管理，主要包括查询当前配置，修改当前配置，设置配置参数</a:t>
            </a:r>
            <a:r>
              <a:rPr lang="zh-CN" altLang="en-US" sz="1600" kern="100" dirty="0">
                <a:latin typeface="Times New Roman" panose="02020603050405020304" pitchFamily="18" charset="0"/>
                <a:ea typeface="宋体" panose="02010600030101010101" pitchFamily="2" charset="-122"/>
                <a:cs typeface="Times New Roman" panose="02020603050405020304" pitchFamily="18" charset="0"/>
              </a:rPr>
              <a:t>等。</a:t>
            </a:r>
            <a:endParaRPr lang="zh-CN" altLang="en-US" sz="1600" dirty="0"/>
          </a:p>
        </p:txBody>
      </p:sp>
      <p:sp>
        <p:nvSpPr>
          <p:cNvPr id="4" name="矩形 3">
            <a:extLst>
              <a:ext uri="{FF2B5EF4-FFF2-40B4-BE49-F238E27FC236}">
                <a16:creationId xmlns:a16="http://schemas.microsoft.com/office/drawing/2014/main" id="{E90A4948-4D79-4CF2-9B0D-CF6A943DC669}"/>
              </a:ext>
            </a:extLst>
          </p:cNvPr>
          <p:cNvSpPr/>
          <p:nvPr/>
        </p:nvSpPr>
        <p:spPr>
          <a:xfrm>
            <a:off x="3889157" y="2486724"/>
            <a:ext cx="1823993" cy="2800767"/>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用户在使用时，要能够对</a:t>
            </a:r>
            <a:r>
              <a:rPr lang="en-US" altLang="zh-CN" sz="1600" kern="100" dirty="0">
                <a:latin typeface="Times New Roman" panose="02020603050405020304" pitchFamily="18" charset="0"/>
                <a:ea typeface="宋体" panose="02010600030101010101" pitchFamily="2" charset="-122"/>
              </a:rPr>
              <a:t>Apache</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生成的日志进行查询和管理。</a:t>
            </a:r>
            <a:r>
              <a:rPr lang="zh-CN" altLang="en-US" sz="1600" kern="100" dirty="0">
                <a:latin typeface="Times New Roman" panose="02020603050405020304" pitchFamily="18" charset="0"/>
                <a:ea typeface="宋体" panose="02010600030101010101" pitchFamily="2" charset="-122"/>
                <a:cs typeface="Times New Roman" panose="02020603050405020304" pitchFamily="18" charset="0"/>
              </a:rPr>
              <a:t>修改路径文件</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，可以根据关键词对生成的日志进行搜索，有序地呈现搜索的内容。</a:t>
            </a:r>
            <a:r>
              <a:rPr lang="en-US" altLang="zh-CN" sz="1600" kern="100" dirty="0" err="1">
                <a:latin typeface="Times New Roman" panose="02020603050405020304" pitchFamily="18" charset="0"/>
                <a:ea typeface="宋体" panose="02010600030101010101" pitchFamily="2" charset="-122"/>
              </a:rPr>
              <a:t>ApacheAssistant</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还应该支持多种关键词搜索</a:t>
            </a:r>
            <a:endParaRPr lang="zh-CN" altLang="en-US" sz="1600" dirty="0"/>
          </a:p>
        </p:txBody>
      </p:sp>
      <p:sp>
        <p:nvSpPr>
          <p:cNvPr id="14" name="矩形 13">
            <a:extLst>
              <a:ext uri="{FF2B5EF4-FFF2-40B4-BE49-F238E27FC236}">
                <a16:creationId xmlns:a16="http://schemas.microsoft.com/office/drawing/2014/main" id="{D6EFCC06-39ED-4D84-866C-1E5F2F1E6E2F}"/>
              </a:ext>
            </a:extLst>
          </p:cNvPr>
          <p:cNvSpPr/>
          <p:nvPr/>
        </p:nvSpPr>
        <p:spPr>
          <a:xfrm>
            <a:off x="6177380" y="2486724"/>
            <a:ext cx="1802166" cy="329320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用户需要对</a:t>
            </a:r>
            <a:r>
              <a:rPr lang="en-US" altLang="zh-CN" sz="1600" kern="100" dirty="0">
                <a:latin typeface="Times New Roman" panose="02020603050405020304" pitchFamily="18" charset="0"/>
                <a:ea typeface="宋体" panose="02010600030101010101" pitchFamily="2" charset="-122"/>
              </a:rPr>
              <a:t>Apache HTTP Server</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进行管理和性能的监控。用户能够通过</a:t>
            </a:r>
            <a:r>
              <a:rPr lang="en-US" altLang="zh-CN" sz="1600" kern="100" dirty="0" err="1">
                <a:latin typeface="Times New Roman" panose="02020603050405020304" pitchFamily="18" charset="0"/>
                <a:ea typeface="宋体" panose="02010600030101010101" pitchFamily="2" charset="-122"/>
              </a:rPr>
              <a:t>ApacheAssistant</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得知当前系统的状态（</a:t>
            </a:r>
            <a:r>
              <a:rPr lang="en-US" altLang="zh-CN" sz="1600" kern="100" dirty="0">
                <a:latin typeface="Times New Roman" panose="02020603050405020304" pitchFamily="18" charset="0"/>
                <a:ea typeface="宋体" panose="02010600030101010101" pitchFamily="2" charset="-122"/>
              </a:rPr>
              <a:t>Apache HTTP Server</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是启动还是停止），能够停止、重启当前的</a:t>
            </a:r>
            <a:r>
              <a:rPr lang="en-US" altLang="zh-CN" sz="1600" kern="100" dirty="0">
                <a:latin typeface="Times New Roman" panose="02020603050405020304" pitchFamily="18" charset="0"/>
                <a:ea typeface="宋体" panose="02010600030101010101" pitchFamily="2" charset="-122"/>
              </a:rPr>
              <a:t>Apache HTTP Server</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en-US" sz="1600" dirty="0"/>
          </a:p>
        </p:txBody>
      </p:sp>
      <p:sp>
        <p:nvSpPr>
          <p:cNvPr id="16" name="矩形 15">
            <a:extLst>
              <a:ext uri="{FF2B5EF4-FFF2-40B4-BE49-F238E27FC236}">
                <a16:creationId xmlns:a16="http://schemas.microsoft.com/office/drawing/2014/main" id="{E7F319F5-CD19-4698-99F4-27E8BBD33B23}"/>
              </a:ext>
            </a:extLst>
          </p:cNvPr>
          <p:cNvSpPr/>
          <p:nvPr/>
        </p:nvSpPr>
        <p:spPr>
          <a:xfrm>
            <a:off x="8422320" y="2486724"/>
            <a:ext cx="1861720" cy="2800767"/>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altLang="zh-CN" sz="1600" kern="100" dirty="0">
                <a:latin typeface="Times New Roman" panose="02020603050405020304" pitchFamily="18" charset="0"/>
                <a:ea typeface="宋体" panose="02010600030101010101" pitchFamily="2" charset="-122"/>
              </a:rPr>
              <a:t>Apache</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官方文档给出的标准模块数量多达</a:t>
            </a:r>
            <a:r>
              <a:rPr lang="en-US" altLang="zh-CN" sz="1600" kern="100" dirty="0">
                <a:latin typeface="Times New Roman" panose="02020603050405020304" pitchFamily="18" charset="0"/>
                <a:ea typeface="宋体" panose="02010600030101010101" pitchFamily="2" charset="-122"/>
              </a:rPr>
              <a:t>129</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个，其中核心模块</a:t>
            </a:r>
            <a:r>
              <a:rPr lang="en-US" altLang="zh-CN" sz="1600" kern="100" dirty="0">
                <a:latin typeface="Times New Roman" panose="02020603050405020304" pitchFamily="18" charset="0"/>
                <a:ea typeface="宋体" panose="02010600030101010101" pitchFamily="2" charset="-122"/>
              </a:rPr>
              <a:t>8</a:t>
            </a:r>
            <a:r>
              <a:rPr lang="zh-CN" altLang="zh-CN" sz="1600" kern="100" dirty="0">
                <a:latin typeface="Times New Roman" panose="02020603050405020304" pitchFamily="18" charset="0"/>
                <a:ea typeface="宋体" panose="02010600030101010101" pitchFamily="2" charset="-122"/>
                <a:cs typeface="Times New Roman" panose="02020603050405020304" pitchFamily="18" charset="0"/>
              </a:rPr>
              <a:t>个，而常用模块也有数十个，熟悉并熟练使用如此多的模块对于用户而言是非常大的工作量用户存在便捷管理模块的客观需要</a:t>
            </a:r>
            <a:endParaRPr lang="zh-CN" altLang="en-US" sz="1600" dirty="0"/>
          </a:p>
        </p:txBody>
      </p:sp>
    </p:spTree>
    <p:extLst>
      <p:ext uri="{BB962C8B-B14F-4D97-AF65-F5344CB8AC3E}">
        <p14:creationId xmlns:p14="http://schemas.microsoft.com/office/powerpoint/2010/main" val="1017598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带形: 上凸弯 5">
            <a:extLst>
              <a:ext uri="{FF2B5EF4-FFF2-40B4-BE49-F238E27FC236}">
                <a16:creationId xmlns:a16="http://schemas.microsoft.com/office/drawing/2014/main" id="{AB0EACCC-052F-47D3-BB5D-41006B4C6888}"/>
              </a:ext>
            </a:extLst>
          </p:cNvPr>
          <p:cNvSpPr/>
          <p:nvPr/>
        </p:nvSpPr>
        <p:spPr>
          <a:xfrm>
            <a:off x="0" y="6072326"/>
            <a:ext cx="12192000" cy="785674"/>
          </a:xfrm>
          <a:prstGeom prst="ellipseRibbon2">
            <a:avLst>
              <a:gd name="adj1" fmla="val 17575"/>
              <a:gd name="adj2" fmla="val 50000"/>
              <a:gd name="adj3" fmla="val 626"/>
            </a:avLst>
          </a:prstGeom>
          <a:solidFill>
            <a:srgbClr val="2F55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t>功能需求</a:t>
            </a:r>
          </a:p>
        </p:txBody>
      </p:sp>
      <p:grpSp>
        <p:nvGrpSpPr>
          <p:cNvPr id="7" name="组合 6">
            <a:extLst>
              <a:ext uri="{FF2B5EF4-FFF2-40B4-BE49-F238E27FC236}">
                <a16:creationId xmlns:a16="http://schemas.microsoft.com/office/drawing/2014/main" id="{4F56C616-402F-4A27-B229-F91E85673B27}"/>
              </a:ext>
            </a:extLst>
          </p:cNvPr>
          <p:cNvGrpSpPr/>
          <p:nvPr/>
        </p:nvGrpSpPr>
        <p:grpSpPr>
          <a:xfrm>
            <a:off x="0" y="391727"/>
            <a:ext cx="12192000" cy="710214"/>
            <a:chOff x="0" y="391727"/>
            <a:chExt cx="12192000" cy="710214"/>
          </a:xfrm>
        </p:grpSpPr>
        <p:sp>
          <p:nvSpPr>
            <p:cNvPr id="8" name="矩形 7">
              <a:extLst>
                <a:ext uri="{FF2B5EF4-FFF2-40B4-BE49-F238E27FC236}">
                  <a16:creationId xmlns:a16="http://schemas.microsoft.com/office/drawing/2014/main" id="{0877D55F-0592-4059-8566-7030A1048EE7}"/>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9" name="组合 8">
              <a:extLst>
                <a:ext uri="{FF2B5EF4-FFF2-40B4-BE49-F238E27FC236}">
                  <a16:creationId xmlns:a16="http://schemas.microsoft.com/office/drawing/2014/main" id="{904048D8-D098-4E42-B3CE-5765E32B1436}"/>
                </a:ext>
              </a:extLst>
            </p:cNvPr>
            <p:cNvGrpSpPr/>
            <p:nvPr/>
          </p:nvGrpSpPr>
          <p:grpSpPr>
            <a:xfrm>
              <a:off x="0" y="391727"/>
              <a:ext cx="1524000" cy="710214"/>
              <a:chOff x="0" y="391727"/>
              <a:chExt cx="1524000" cy="710214"/>
            </a:xfrm>
          </p:grpSpPr>
          <p:sp>
            <p:nvSpPr>
              <p:cNvPr id="10" name="箭头: 五边形 9">
                <a:extLst>
                  <a:ext uri="{FF2B5EF4-FFF2-40B4-BE49-F238E27FC236}">
                    <a16:creationId xmlns:a16="http://schemas.microsoft.com/office/drawing/2014/main" id="{BD02BCA3-BABF-4E29-BF77-09486E5E2667}"/>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2" descr="C:\Users\Administrator\Desktop\迎新ppt\未标题-2.png">
                <a:extLst>
                  <a:ext uri="{FF2B5EF4-FFF2-40B4-BE49-F238E27FC236}">
                    <a16:creationId xmlns:a16="http://schemas.microsoft.com/office/drawing/2014/main" id="{A96B30EF-6A13-4ACE-920B-CF3532C1BB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pic>
        <p:nvPicPr>
          <p:cNvPr id="17" name="图片 16">
            <a:extLst>
              <a:ext uri="{FF2B5EF4-FFF2-40B4-BE49-F238E27FC236}">
                <a16:creationId xmlns:a16="http://schemas.microsoft.com/office/drawing/2014/main" id="{FD5732D2-9930-4B38-BAC0-F093BF56EAA0}"/>
              </a:ext>
            </a:extLst>
          </p:cNvPr>
          <p:cNvPicPr/>
          <p:nvPr/>
        </p:nvPicPr>
        <p:blipFill>
          <a:blip r:embed="rId3">
            <a:extLst>
              <a:ext uri="{28A0092B-C50C-407E-A947-70E740481C1C}">
                <a14:useLocalDpi xmlns:a14="http://schemas.microsoft.com/office/drawing/2010/main" val="0"/>
              </a:ext>
            </a:extLst>
          </a:blip>
          <a:srcRect/>
          <a:stretch>
            <a:fillRect/>
          </a:stretch>
        </p:blipFill>
        <p:spPr>
          <a:xfrm>
            <a:off x="424193" y="1137453"/>
            <a:ext cx="4010660" cy="2743200"/>
          </a:xfrm>
          <a:prstGeom prst="rect">
            <a:avLst/>
          </a:prstGeom>
          <a:noFill/>
          <a:ln>
            <a:noFill/>
          </a:ln>
        </p:spPr>
      </p:pic>
      <p:pic>
        <p:nvPicPr>
          <p:cNvPr id="18" name="图片 17">
            <a:extLst>
              <a:ext uri="{FF2B5EF4-FFF2-40B4-BE49-F238E27FC236}">
                <a16:creationId xmlns:a16="http://schemas.microsoft.com/office/drawing/2014/main" id="{3E19B1A1-3B1F-4097-A26E-787BA6A5DB06}"/>
              </a:ext>
            </a:extLst>
          </p:cNvPr>
          <p:cNvPicPr/>
          <p:nvPr/>
        </p:nvPicPr>
        <p:blipFill>
          <a:blip r:embed="rId4">
            <a:extLst>
              <a:ext uri="{28A0092B-C50C-407E-A947-70E740481C1C}">
                <a14:useLocalDpi xmlns:a14="http://schemas.microsoft.com/office/drawing/2010/main" val="0"/>
              </a:ext>
            </a:extLst>
          </a:blip>
          <a:srcRect/>
          <a:stretch>
            <a:fillRect/>
          </a:stretch>
        </p:blipFill>
        <p:spPr>
          <a:xfrm>
            <a:off x="3182764" y="2984105"/>
            <a:ext cx="4145049" cy="2990567"/>
          </a:xfrm>
          <a:prstGeom prst="rect">
            <a:avLst/>
          </a:prstGeom>
          <a:noFill/>
          <a:ln>
            <a:noFill/>
          </a:ln>
        </p:spPr>
      </p:pic>
      <p:pic>
        <p:nvPicPr>
          <p:cNvPr id="16" name="图片 15" descr="wholeusecase ">
            <a:extLst>
              <a:ext uri="{FF2B5EF4-FFF2-40B4-BE49-F238E27FC236}">
                <a16:creationId xmlns:a16="http://schemas.microsoft.com/office/drawing/2014/main" id="{EBDA890E-7751-4D8E-93A4-AE48D438CB99}"/>
              </a:ext>
            </a:extLst>
          </p:cNvPr>
          <p:cNvPicPr/>
          <p:nvPr/>
        </p:nvPicPr>
        <p:blipFill rotWithShape="1">
          <a:blip r:embed="rId5"/>
          <a:srcRect t="613" b="3922"/>
          <a:stretch/>
        </p:blipFill>
        <p:spPr>
          <a:xfrm>
            <a:off x="7180874" y="391727"/>
            <a:ext cx="4857245" cy="5680599"/>
          </a:xfrm>
          <a:prstGeom prst="rect">
            <a:avLst/>
          </a:prstGeom>
        </p:spPr>
      </p:pic>
      <p:sp>
        <p:nvSpPr>
          <p:cNvPr id="2" name="文本框 1">
            <a:extLst>
              <a:ext uri="{FF2B5EF4-FFF2-40B4-BE49-F238E27FC236}">
                <a16:creationId xmlns:a16="http://schemas.microsoft.com/office/drawing/2014/main" id="{4B1BDA04-32A3-430A-B3F6-134C811BE8F9}"/>
              </a:ext>
            </a:extLst>
          </p:cNvPr>
          <p:cNvSpPr txBox="1"/>
          <p:nvPr/>
        </p:nvSpPr>
        <p:spPr>
          <a:xfrm>
            <a:off x="497150" y="4309532"/>
            <a:ext cx="2531733" cy="968791"/>
          </a:xfrm>
          <a:prstGeom prst="rect">
            <a:avLst/>
          </a:prstGeom>
          <a:noFill/>
        </p:spPr>
        <p:txBody>
          <a:bodyPr wrap="square" rtlCol="0">
            <a:spAutoFit/>
          </a:bodyPr>
          <a:lstStyle/>
          <a:p>
            <a:pPr>
              <a:lnSpc>
                <a:spcPct val="150000"/>
              </a:lnSpc>
            </a:pPr>
            <a:r>
              <a:rPr lang="zh-CN" altLang="en-US" dirty="0"/>
              <a:t>以</a:t>
            </a:r>
            <a:r>
              <a:rPr lang="zh-CN" altLang="en-US" sz="2000" b="1" dirty="0"/>
              <a:t>配置管理</a:t>
            </a:r>
            <a:r>
              <a:rPr lang="en-US" altLang="zh-CN" sz="2000" b="1" dirty="0"/>
              <a:t>-</a:t>
            </a:r>
            <a:r>
              <a:rPr lang="zh-CN" altLang="en-US" sz="2000" b="1" dirty="0"/>
              <a:t>设置配置文件路径</a:t>
            </a:r>
            <a:r>
              <a:rPr lang="zh-CN" altLang="en-US" dirty="0"/>
              <a:t>为例</a:t>
            </a:r>
          </a:p>
        </p:txBody>
      </p:sp>
    </p:spTree>
    <p:extLst>
      <p:ext uri="{BB962C8B-B14F-4D97-AF65-F5344CB8AC3E}">
        <p14:creationId xmlns:p14="http://schemas.microsoft.com/office/powerpoint/2010/main" val="1444596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带形: 上凸弯 5">
            <a:extLst>
              <a:ext uri="{FF2B5EF4-FFF2-40B4-BE49-F238E27FC236}">
                <a16:creationId xmlns:a16="http://schemas.microsoft.com/office/drawing/2014/main" id="{AB0EACCC-052F-47D3-BB5D-41006B4C6888}"/>
              </a:ext>
            </a:extLst>
          </p:cNvPr>
          <p:cNvSpPr/>
          <p:nvPr/>
        </p:nvSpPr>
        <p:spPr>
          <a:xfrm>
            <a:off x="0" y="6072326"/>
            <a:ext cx="12192000" cy="785674"/>
          </a:xfrm>
          <a:prstGeom prst="ellipseRibbon2">
            <a:avLst>
              <a:gd name="adj1" fmla="val 17575"/>
              <a:gd name="adj2" fmla="val 50000"/>
              <a:gd name="adj3" fmla="val 626"/>
            </a:avLst>
          </a:prstGeom>
          <a:solidFill>
            <a:srgbClr val="2F55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t>非功能需求</a:t>
            </a:r>
          </a:p>
        </p:txBody>
      </p:sp>
      <p:grpSp>
        <p:nvGrpSpPr>
          <p:cNvPr id="7" name="组合 6">
            <a:extLst>
              <a:ext uri="{FF2B5EF4-FFF2-40B4-BE49-F238E27FC236}">
                <a16:creationId xmlns:a16="http://schemas.microsoft.com/office/drawing/2014/main" id="{4F56C616-402F-4A27-B229-F91E85673B27}"/>
              </a:ext>
            </a:extLst>
          </p:cNvPr>
          <p:cNvGrpSpPr/>
          <p:nvPr/>
        </p:nvGrpSpPr>
        <p:grpSpPr>
          <a:xfrm>
            <a:off x="0" y="391727"/>
            <a:ext cx="12192000" cy="710214"/>
            <a:chOff x="0" y="391727"/>
            <a:chExt cx="12192000" cy="710214"/>
          </a:xfrm>
        </p:grpSpPr>
        <p:sp>
          <p:nvSpPr>
            <p:cNvPr id="8" name="矩形 7">
              <a:extLst>
                <a:ext uri="{FF2B5EF4-FFF2-40B4-BE49-F238E27FC236}">
                  <a16:creationId xmlns:a16="http://schemas.microsoft.com/office/drawing/2014/main" id="{0877D55F-0592-4059-8566-7030A1048EE7}"/>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9" name="组合 8">
              <a:extLst>
                <a:ext uri="{FF2B5EF4-FFF2-40B4-BE49-F238E27FC236}">
                  <a16:creationId xmlns:a16="http://schemas.microsoft.com/office/drawing/2014/main" id="{904048D8-D098-4E42-B3CE-5765E32B1436}"/>
                </a:ext>
              </a:extLst>
            </p:cNvPr>
            <p:cNvGrpSpPr/>
            <p:nvPr/>
          </p:nvGrpSpPr>
          <p:grpSpPr>
            <a:xfrm>
              <a:off x="0" y="391727"/>
              <a:ext cx="1524000" cy="710214"/>
              <a:chOff x="0" y="391727"/>
              <a:chExt cx="1524000" cy="710214"/>
            </a:xfrm>
          </p:grpSpPr>
          <p:sp>
            <p:nvSpPr>
              <p:cNvPr id="10" name="箭头: 五边形 9">
                <a:extLst>
                  <a:ext uri="{FF2B5EF4-FFF2-40B4-BE49-F238E27FC236}">
                    <a16:creationId xmlns:a16="http://schemas.microsoft.com/office/drawing/2014/main" id="{BD02BCA3-BABF-4E29-BF77-09486E5E2667}"/>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Picture 2" descr="C:\Users\Administrator\Desktop\迎新ppt\未标题-2.png">
                <a:extLst>
                  <a:ext uri="{FF2B5EF4-FFF2-40B4-BE49-F238E27FC236}">
                    <a16:creationId xmlns:a16="http://schemas.microsoft.com/office/drawing/2014/main" id="{A96B30EF-6A13-4ACE-920B-CF3532C1BB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5" name="矩形 4">
            <a:extLst>
              <a:ext uri="{FF2B5EF4-FFF2-40B4-BE49-F238E27FC236}">
                <a16:creationId xmlns:a16="http://schemas.microsoft.com/office/drawing/2014/main" id="{D141CB5C-3E68-4821-BDBE-8B29DE6734A6}"/>
              </a:ext>
            </a:extLst>
          </p:cNvPr>
          <p:cNvSpPr/>
          <p:nvPr/>
        </p:nvSpPr>
        <p:spPr>
          <a:xfrm>
            <a:off x="2139518" y="1803805"/>
            <a:ext cx="1569660" cy="36933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none">
            <a:spAutoFit/>
          </a:bodyPr>
          <a:lstStyle/>
          <a:p>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运行环境需求</a:t>
            </a:r>
            <a:endParaRPr lang="zh-CN" altLang="en-US" dirty="0"/>
          </a:p>
        </p:txBody>
      </p:sp>
      <p:sp>
        <p:nvSpPr>
          <p:cNvPr id="14" name="矩形 13">
            <a:extLst>
              <a:ext uri="{FF2B5EF4-FFF2-40B4-BE49-F238E27FC236}">
                <a16:creationId xmlns:a16="http://schemas.microsoft.com/office/drawing/2014/main" id="{31F465B8-B759-435B-8839-4BCE83FE96E6}"/>
              </a:ext>
            </a:extLst>
          </p:cNvPr>
          <p:cNvSpPr/>
          <p:nvPr/>
        </p:nvSpPr>
        <p:spPr>
          <a:xfrm>
            <a:off x="7529418" y="1803805"/>
            <a:ext cx="1107996" cy="36933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wrap="none">
            <a:spAutoFit/>
          </a:bodyPr>
          <a:lstStyle/>
          <a:p>
            <a:r>
              <a:rPr lang="zh-CN" altLang="en-US" dirty="0"/>
              <a:t>性能需求</a:t>
            </a:r>
          </a:p>
        </p:txBody>
      </p:sp>
      <p:sp>
        <p:nvSpPr>
          <p:cNvPr id="15" name="矩形 14">
            <a:extLst>
              <a:ext uri="{FF2B5EF4-FFF2-40B4-BE49-F238E27FC236}">
                <a16:creationId xmlns:a16="http://schemas.microsoft.com/office/drawing/2014/main" id="{180C2F4F-0BB5-4C38-8D56-A03A43070EC1}"/>
              </a:ext>
            </a:extLst>
          </p:cNvPr>
          <p:cNvSpPr/>
          <p:nvPr/>
        </p:nvSpPr>
        <p:spPr>
          <a:xfrm>
            <a:off x="1127468" y="2503503"/>
            <a:ext cx="1012050" cy="328473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600" dirty="0"/>
              <a:t>操作系统</a:t>
            </a:r>
            <a:endParaRPr lang="en-US" altLang="zh-CN" sz="1600" dirty="0"/>
          </a:p>
          <a:p>
            <a:pPr algn="ctr"/>
            <a:endParaRPr lang="en-US" altLang="zh-CN" sz="1600" dirty="0"/>
          </a:p>
          <a:p>
            <a:pPr algn="ctr"/>
            <a:r>
              <a:rPr lang="en-US" altLang="zh-CN" sz="1000" dirty="0"/>
              <a:t>Windows7</a:t>
            </a:r>
            <a:r>
              <a:rPr lang="zh-CN" altLang="zh-CN" sz="1000" dirty="0"/>
              <a:t>版本及以上、</a:t>
            </a:r>
            <a:r>
              <a:rPr lang="en-US" altLang="zh-CN" sz="1000" dirty="0"/>
              <a:t>Mac OS X 10.7.3 </a:t>
            </a:r>
            <a:r>
              <a:rPr lang="zh-CN" altLang="zh-CN" sz="1000" dirty="0"/>
              <a:t>和更高版本、</a:t>
            </a:r>
            <a:r>
              <a:rPr lang="en-US" altLang="zh-CN" sz="1000" dirty="0"/>
              <a:t>Oracle Linux 5.5 </a:t>
            </a:r>
            <a:r>
              <a:rPr lang="zh-CN" altLang="zh-CN" sz="1000" dirty="0"/>
              <a:t>以上、</a:t>
            </a:r>
            <a:r>
              <a:rPr lang="en-US" altLang="zh-CN" sz="1000" dirty="0"/>
              <a:t>Red Hat Enterprise Linux 5.5 </a:t>
            </a:r>
            <a:r>
              <a:rPr lang="zh-CN" altLang="zh-CN" sz="1000" dirty="0"/>
              <a:t>和更高版本、</a:t>
            </a:r>
            <a:r>
              <a:rPr lang="en-US" altLang="zh-CN" sz="1000" dirty="0" err="1"/>
              <a:t>Suse</a:t>
            </a:r>
            <a:r>
              <a:rPr lang="en-US" altLang="zh-CN" sz="1000" dirty="0"/>
              <a:t> Linux Enterprise Server 10 SP2</a:t>
            </a:r>
            <a:r>
              <a:rPr lang="zh-CN" altLang="zh-CN" sz="1000" dirty="0"/>
              <a:t>，</a:t>
            </a:r>
            <a:r>
              <a:rPr lang="en-US" altLang="zh-CN" sz="1000" dirty="0"/>
              <a:t>11.x</a:t>
            </a:r>
            <a:r>
              <a:rPr lang="zh-CN" altLang="zh-CN" sz="1000" dirty="0"/>
              <a:t>及以上、</a:t>
            </a:r>
            <a:r>
              <a:rPr lang="en-US" altLang="zh-CN" sz="1000" dirty="0"/>
              <a:t>Ubuntu Linux 10.04 </a:t>
            </a:r>
            <a:r>
              <a:rPr lang="zh-CN" altLang="zh-CN" sz="1000" dirty="0"/>
              <a:t>和更高版本</a:t>
            </a:r>
          </a:p>
          <a:p>
            <a:pPr algn="ctr"/>
            <a:endParaRPr lang="zh-CN" altLang="en-US" dirty="0"/>
          </a:p>
        </p:txBody>
      </p:sp>
      <p:sp>
        <p:nvSpPr>
          <p:cNvPr id="16" name="矩形 15">
            <a:extLst>
              <a:ext uri="{FF2B5EF4-FFF2-40B4-BE49-F238E27FC236}">
                <a16:creationId xmlns:a16="http://schemas.microsoft.com/office/drawing/2014/main" id="{2C2E9ED8-0C7C-407E-8305-76121D2E6103}"/>
              </a:ext>
            </a:extLst>
          </p:cNvPr>
          <p:cNvSpPr/>
          <p:nvPr/>
        </p:nvSpPr>
        <p:spPr>
          <a:xfrm>
            <a:off x="2308830" y="2503503"/>
            <a:ext cx="1012050" cy="328473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600" dirty="0"/>
              <a:t>编译环境</a:t>
            </a:r>
            <a:endParaRPr lang="en-US" altLang="zh-CN" sz="1600" dirty="0"/>
          </a:p>
          <a:p>
            <a:pPr algn="ctr"/>
            <a:endParaRPr lang="en-US" altLang="zh-CN" sz="1600" dirty="0"/>
          </a:p>
          <a:p>
            <a:pPr algn="ctr"/>
            <a:endParaRPr lang="en-US" altLang="zh-CN" sz="1600" dirty="0"/>
          </a:p>
          <a:p>
            <a:pPr algn="ctr"/>
            <a:r>
              <a:rPr lang="en-US" altLang="zh-CN" sz="1200" dirty="0"/>
              <a:t>python2.7</a:t>
            </a:r>
            <a:r>
              <a:rPr lang="zh-CN" altLang="zh-CN" sz="1200" dirty="0"/>
              <a:t>版本及以上</a:t>
            </a:r>
            <a:endParaRPr lang="en-US" altLang="zh-CN" sz="1200" dirty="0"/>
          </a:p>
          <a:p>
            <a:pPr algn="ctr"/>
            <a:endParaRPr lang="en-US" altLang="zh-CN" sz="1200" dirty="0"/>
          </a:p>
          <a:p>
            <a:pPr algn="ctr"/>
            <a:endParaRPr lang="en-US" altLang="zh-CN" sz="1200" dirty="0"/>
          </a:p>
          <a:p>
            <a:pPr algn="ctr"/>
            <a:endParaRPr lang="en-US" altLang="zh-CN" sz="1200" dirty="0"/>
          </a:p>
          <a:p>
            <a:pPr algn="ctr"/>
            <a:endParaRPr lang="en-US" altLang="zh-CN" sz="1400" dirty="0"/>
          </a:p>
          <a:p>
            <a:pPr algn="ctr"/>
            <a:endParaRPr lang="en-US" altLang="zh-CN" sz="1400" dirty="0"/>
          </a:p>
          <a:p>
            <a:pPr algn="ctr"/>
            <a:endParaRPr lang="en-US" altLang="zh-CN" sz="1400" dirty="0"/>
          </a:p>
          <a:p>
            <a:pPr algn="ctr"/>
            <a:endParaRPr lang="en-US" altLang="zh-CN" sz="1400" dirty="0"/>
          </a:p>
          <a:p>
            <a:pPr algn="ctr"/>
            <a:endParaRPr lang="en-US" altLang="zh-CN" sz="1400" dirty="0"/>
          </a:p>
          <a:p>
            <a:pPr algn="ctr"/>
            <a:endParaRPr lang="en-US" altLang="zh-CN" sz="1400" dirty="0"/>
          </a:p>
          <a:p>
            <a:pPr algn="ctr"/>
            <a:endParaRPr lang="en-US" altLang="zh-CN" sz="1400" dirty="0"/>
          </a:p>
        </p:txBody>
      </p:sp>
      <p:sp>
        <p:nvSpPr>
          <p:cNvPr id="17" name="矩形 16">
            <a:extLst>
              <a:ext uri="{FF2B5EF4-FFF2-40B4-BE49-F238E27FC236}">
                <a16:creationId xmlns:a16="http://schemas.microsoft.com/office/drawing/2014/main" id="{B200D26E-E057-4DCC-92A6-6E7174144AB4}"/>
              </a:ext>
            </a:extLst>
          </p:cNvPr>
          <p:cNvSpPr/>
          <p:nvPr/>
        </p:nvSpPr>
        <p:spPr>
          <a:xfrm>
            <a:off x="3490192" y="2503502"/>
            <a:ext cx="1012050" cy="328473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ltLang="zh-CN" dirty="0"/>
              <a:t>Apache</a:t>
            </a:r>
          </a:p>
          <a:p>
            <a:pPr algn="ctr"/>
            <a:endParaRPr lang="en-US" altLang="zh-CN" dirty="0"/>
          </a:p>
          <a:p>
            <a:pPr algn="ctr"/>
            <a:endParaRPr lang="en-US" altLang="zh-CN" sz="1100" dirty="0"/>
          </a:p>
          <a:p>
            <a:pPr algn="ctr"/>
            <a:r>
              <a:rPr lang="en-US" altLang="zh-CN" sz="1100" dirty="0"/>
              <a:t>Apache2.0.0</a:t>
            </a:r>
            <a:r>
              <a:rPr lang="zh-CN" altLang="zh-CN" sz="1100" dirty="0"/>
              <a:t>及以上</a:t>
            </a: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en-US" altLang="zh-CN" sz="1100" dirty="0"/>
          </a:p>
          <a:p>
            <a:pPr algn="ctr"/>
            <a:endParaRPr lang="zh-CN" altLang="zh-CN" sz="1100" dirty="0"/>
          </a:p>
          <a:p>
            <a:pPr algn="ctr"/>
            <a:endParaRPr lang="zh-CN" altLang="en-US" dirty="0"/>
          </a:p>
        </p:txBody>
      </p:sp>
      <p:sp>
        <p:nvSpPr>
          <p:cNvPr id="18" name="矩形 17">
            <a:extLst>
              <a:ext uri="{FF2B5EF4-FFF2-40B4-BE49-F238E27FC236}">
                <a16:creationId xmlns:a16="http://schemas.microsoft.com/office/drawing/2014/main" id="{B7175922-5F3E-4A00-9A76-5D133D8CACA7}"/>
              </a:ext>
            </a:extLst>
          </p:cNvPr>
          <p:cNvSpPr/>
          <p:nvPr/>
        </p:nvSpPr>
        <p:spPr>
          <a:xfrm>
            <a:off x="5619565" y="2503502"/>
            <a:ext cx="5444967" cy="328473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285750" indent="-285750">
              <a:buFont typeface="Arial" panose="020B0604020202020204" pitchFamily="34" charset="0"/>
              <a:buChar char="•"/>
            </a:pPr>
            <a:r>
              <a:rPr lang="zh-CN" altLang="en-US" sz="1400" b="1" dirty="0"/>
              <a:t>兼容性</a:t>
            </a:r>
            <a:endParaRPr lang="en-US" altLang="zh-CN" sz="1400" b="1" dirty="0"/>
          </a:p>
          <a:p>
            <a:pPr marL="742950" lvl="1" indent="-285750">
              <a:buFont typeface="Arial" panose="020B0604020202020204" pitchFamily="34" charset="0"/>
              <a:buChar char="•"/>
            </a:pPr>
            <a:r>
              <a:rPr lang="zh-CN" altLang="zh-CN" sz="1200" dirty="0"/>
              <a:t>该</a:t>
            </a:r>
            <a:r>
              <a:rPr lang="en-US" altLang="zh-CN" sz="1200" dirty="0"/>
              <a:t>Web</a:t>
            </a:r>
            <a:r>
              <a:rPr lang="zh-CN" altLang="zh-CN" sz="1200" dirty="0"/>
              <a:t>应用应能在当前主流平台上运行，包括</a:t>
            </a:r>
            <a:r>
              <a:rPr lang="en-US" altLang="zh-CN" sz="1200" dirty="0"/>
              <a:t>Windows7</a:t>
            </a:r>
            <a:r>
              <a:rPr lang="zh-CN" altLang="zh-CN" sz="1200" dirty="0"/>
              <a:t>、</a:t>
            </a:r>
            <a:r>
              <a:rPr lang="en-US" altLang="zh-CN" sz="1200" dirty="0"/>
              <a:t>Windows8</a:t>
            </a:r>
            <a:r>
              <a:rPr lang="zh-CN" altLang="zh-CN" sz="1200" dirty="0"/>
              <a:t>、</a:t>
            </a:r>
            <a:r>
              <a:rPr lang="en-US" altLang="zh-CN" sz="1200" dirty="0"/>
              <a:t>Windows10</a:t>
            </a:r>
            <a:r>
              <a:rPr lang="zh-CN" altLang="zh-CN" sz="1200" dirty="0"/>
              <a:t>及</a:t>
            </a:r>
            <a:r>
              <a:rPr lang="en-US" altLang="zh-CN" sz="1200" dirty="0"/>
              <a:t>Linux</a:t>
            </a:r>
            <a:r>
              <a:rPr lang="zh-CN" altLang="zh-CN" sz="1200" dirty="0"/>
              <a:t>内核操作系统。</a:t>
            </a:r>
            <a:endParaRPr lang="en-US" altLang="zh-CN" dirty="0"/>
          </a:p>
          <a:p>
            <a:pPr marL="285750" indent="-285750">
              <a:buFont typeface="Arial" panose="020B0604020202020204" pitchFamily="34" charset="0"/>
              <a:buChar char="•"/>
            </a:pPr>
            <a:r>
              <a:rPr lang="zh-CN" altLang="en-US" sz="1400" b="1" dirty="0"/>
              <a:t>可靠性</a:t>
            </a:r>
            <a:endParaRPr lang="en-US" altLang="zh-CN" sz="1600" b="1" dirty="0"/>
          </a:p>
          <a:p>
            <a:pPr marL="742950" lvl="1" indent="-285750">
              <a:buFont typeface="Arial" panose="020B0604020202020204" pitchFamily="34" charset="0"/>
              <a:buChar char="•"/>
            </a:pPr>
            <a:r>
              <a:rPr lang="zh-CN" altLang="zh-CN" sz="1100" dirty="0"/>
              <a:t>应用本身的操作不应破坏</a:t>
            </a:r>
            <a:r>
              <a:rPr lang="en-US" altLang="zh-CN" sz="1100" dirty="0"/>
              <a:t>Apache</a:t>
            </a:r>
            <a:r>
              <a:rPr lang="zh-CN" altLang="zh-CN" sz="1100" dirty="0"/>
              <a:t>平台本身的正确性，具体表现即是不影响</a:t>
            </a:r>
            <a:r>
              <a:rPr lang="en-US" altLang="zh-CN" sz="1100" dirty="0"/>
              <a:t>Apache</a:t>
            </a:r>
            <a:r>
              <a:rPr lang="zh-CN" altLang="zh-CN" sz="1100" dirty="0"/>
              <a:t>本身的功能，并不会潜在的影响</a:t>
            </a:r>
            <a:r>
              <a:rPr lang="en-US" altLang="zh-CN" sz="1100" dirty="0"/>
              <a:t>Apache</a:t>
            </a:r>
            <a:r>
              <a:rPr lang="zh-CN" altLang="zh-CN" sz="1100" dirty="0"/>
              <a:t>平台本身的功能。</a:t>
            </a:r>
            <a:endParaRPr lang="en-US" altLang="zh-CN" dirty="0"/>
          </a:p>
          <a:p>
            <a:pPr marL="285750" indent="-285750">
              <a:buFont typeface="Arial" panose="020B0604020202020204" pitchFamily="34" charset="0"/>
              <a:buChar char="•"/>
            </a:pPr>
            <a:r>
              <a:rPr lang="zh-CN" altLang="en-US" sz="1400" b="1" dirty="0"/>
              <a:t>可用性</a:t>
            </a:r>
            <a:endParaRPr lang="en-US" altLang="zh-CN" sz="1600" b="1" dirty="0"/>
          </a:p>
          <a:p>
            <a:pPr marL="742950" lvl="1" indent="-285750">
              <a:buFont typeface="Arial" panose="020B0604020202020204" pitchFamily="34" charset="0"/>
              <a:buChar char="•"/>
            </a:pPr>
            <a:r>
              <a:rPr lang="zh-CN" altLang="en-US" sz="1100" dirty="0"/>
              <a:t>稳定运行，提供前述功能</a:t>
            </a:r>
            <a:endParaRPr lang="en-US" altLang="zh-CN" dirty="0"/>
          </a:p>
          <a:p>
            <a:pPr marL="285750" indent="-285750">
              <a:buFont typeface="Arial" panose="020B0604020202020204" pitchFamily="34" charset="0"/>
              <a:buChar char="•"/>
            </a:pPr>
            <a:r>
              <a:rPr lang="zh-CN" altLang="en-US" sz="1400" b="1" dirty="0"/>
              <a:t>稳定性</a:t>
            </a:r>
            <a:endParaRPr lang="en-US" altLang="zh-CN" sz="1600" b="1" dirty="0"/>
          </a:p>
          <a:p>
            <a:pPr marL="742950" lvl="1" indent="-285750">
              <a:buFont typeface="Arial" panose="020B0604020202020204" pitchFamily="34" charset="0"/>
              <a:buChar char="•"/>
            </a:pPr>
            <a:r>
              <a:rPr lang="zh-CN" altLang="en-US" sz="1100" dirty="0"/>
              <a:t>系统在运行时能够始终稳定运行，不经常出现故障，且出现中小型故障时，能够发出故障警告并给出故障诊断素材供运维人员使用，出现大型故障时，能够保存上下文信息。</a:t>
            </a:r>
            <a:endParaRPr lang="en-US" altLang="zh-CN" sz="1100" dirty="0"/>
          </a:p>
          <a:p>
            <a:pPr marL="285750" indent="-285750">
              <a:buFont typeface="Arial" panose="020B0604020202020204" pitchFamily="34" charset="0"/>
              <a:buChar char="•"/>
            </a:pPr>
            <a:r>
              <a:rPr lang="zh-CN" altLang="en-US" sz="1400" b="1" dirty="0"/>
              <a:t>易维护性</a:t>
            </a:r>
            <a:endParaRPr lang="en-US" altLang="zh-CN" sz="1400" b="1" dirty="0"/>
          </a:p>
          <a:p>
            <a:pPr marL="742950" lvl="1" indent="-285750">
              <a:buFont typeface="Arial" panose="020B0604020202020204" pitchFamily="34" charset="0"/>
              <a:buChar char="•"/>
            </a:pPr>
            <a:r>
              <a:rPr lang="zh-CN" altLang="en-US" sz="1200" dirty="0"/>
              <a:t>应用部分模块或方法的更新和更换不应影响整个应用的正常运行。</a:t>
            </a:r>
            <a:endParaRPr lang="en-US" altLang="zh-CN" sz="1200" dirty="0"/>
          </a:p>
          <a:p>
            <a:pPr marL="285750" indent="-285750">
              <a:buFont typeface="Arial" panose="020B0604020202020204" pitchFamily="34" charset="0"/>
              <a:buChar char="•"/>
            </a:pPr>
            <a:r>
              <a:rPr lang="zh-CN" altLang="en-US" sz="1400" b="1" dirty="0"/>
              <a:t>可扩展性</a:t>
            </a:r>
            <a:endParaRPr lang="en-US" altLang="zh-CN" sz="1400" b="1" dirty="0"/>
          </a:p>
          <a:p>
            <a:pPr marL="742950" lvl="1" indent="-285750">
              <a:buFont typeface="Arial" panose="020B0604020202020204" pitchFamily="34" charset="0"/>
              <a:buChar char="•"/>
            </a:pPr>
            <a:r>
              <a:rPr lang="zh-CN" altLang="en-US" sz="1200" dirty="0"/>
              <a:t>根据实际情况的不同（例如开发者的变化，用户需求的变化，物理设备的变化），对于应用本身的功能变动应该被支持。</a:t>
            </a:r>
          </a:p>
        </p:txBody>
      </p:sp>
    </p:spTree>
    <p:extLst>
      <p:ext uri="{BB962C8B-B14F-4D97-AF65-F5344CB8AC3E}">
        <p14:creationId xmlns:p14="http://schemas.microsoft.com/office/powerpoint/2010/main" val="2340042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01790493-55F9-4AE4-AB5C-2588EE93FB97}"/>
              </a:ext>
            </a:extLst>
          </p:cNvPr>
          <p:cNvGrpSpPr/>
          <p:nvPr/>
        </p:nvGrpSpPr>
        <p:grpSpPr>
          <a:xfrm>
            <a:off x="0" y="391727"/>
            <a:ext cx="12192000" cy="710214"/>
            <a:chOff x="0" y="391727"/>
            <a:chExt cx="12192000" cy="710214"/>
          </a:xfrm>
        </p:grpSpPr>
        <p:sp>
          <p:nvSpPr>
            <p:cNvPr id="18" name="矩形 17">
              <a:extLst>
                <a:ext uri="{FF2B5EF4-FFF2-40B4-BE49-F238E27FC236}">
                  <a16:creationId xmlns:a16="http://schemas.microsoft.com/office/drawing/2014/main" id="{12563F88-33D4-4780-82D4-8E563D6AD664}"/>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19" name="组合 18">
              <a:extLst>
                <a:ext uri="{FF2B5EF4-FFF2-40B4-BE49-F238E27FC236}">
                  <a16:creationId xmlns:a16="http://schemas.microsoft.com/office/drawing/2014/main" id="{F3AEF9AA-4EB8-454A-8768-EED4814E171F}"/>
                </a:ext>
              </a:extLst>
            </p:cNvPr>
            <p:cNvGrpSpPr/>
            <p:nvPr/>
          </p:nvGrpSpPr>
          <p:grpSpPr>
            <a:xfrm>
              <a:off x="0" y="391727"/>
              <a:ext cx="1524000" cy="710214"/>
              <a:chOff x="0" y="391727"/>
              <a:chExt cx="1524000" cy="710214"/>
            </a:xfrm>
          </p:grpSpPr>
          <p:sp>
            <p:nvSpPr>
              <p:cNvPr id="20" name="箭头: 五边形 19">
                <a:extLst>
                  <a:ext uri="{FF2B5EF4-FFF2-40B4-BE49-F238E27FC236}">
                    <a16:creationId xmlns:a16="http://schemas.microsoft.com/office/drawing/2014/main" id="{75335E5B-DE3E-48E4-A5C5-B0A8D3B73A5F}"/>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1" name="Picture 2" descr="C:\Users\Administrator\Desktop\迎新ppt\未标题-2.png">
                <a:extLst>
                  <a:ext uri="{FF2B5EF4-FFF2-40B4-BE49-F238E27FC236}">
                    <a16:creationId xmlns:a16="http://schemas.microsoft.com/office/drawing/2014/main" id="{1BFC6F6C-B61F-4C7D-9AE0-1DEB409152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2" name="矩形 21">
            <a:extLst>
              <a:ext uri="{FF2B5EF4-FFF2-40B4-BE49-F238E27FC236}">
                <a16:creationId xmlns:a16="http://schemas.microsoft.com/office/drawing/2014/main" id="{F48943F9-6345-4756-9FB3-1470D5824518}"/>
              </a:ext>
            </a:extLst>
          </p:cNvPr>
          <p:cNvSpPr/>
          <p:nvPr/>
        </p:nvSpPr>
        <p:spPr>
          <a:xfrm>
            <a:off x="0" y="6147786"/>
            <a:ext cx="12192000"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Team·</a:t>
            </a:r>
            <a:r>
              <a:rPr lang="zh-CN" altLang="en-US" dirty="0"/>
              <a:t>弟归</a:t>
            </a:r>
          </a:p>
        </p:txBody>
      </p:sp>
      <p:pic>
        <p:nvPicPr>
          <p:cNvPr id="9" name="图片 8">
            <a:extLst>
              <a:ext uri="{FF2B5EF4-FFF2-40B4-BE49-F238E27FC236}">
                <a16:creationId xmlns:a16="http://schemas.microsoft.com/office/drawing/2014/main" id="{1CE58E96-6121-4A6B-8167-F139BF008A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93618" y="3429000"/>
            <a:ext cx="4877506" cy="3838669"/>
          </a:xfrm>
          <a:prstGeom prst="rect">
            <a:avLst/>
          </a:prstGeom>
        </p:spPr>
      </p:pic>
      <p:sp>
        <p:nvSpPr>
          <p:cNvPr id="10" name="文本框 9">
            <a:extLst>
              <a:ext uri="{FF2B5EF4-FFF2-40B4-BE49-F238E27FC236}">
                <a16:creationId xmlns:a16="http://schemas.microsoft.com/office/drawing/2014/main" id="{A1BAD788-2DA0-442F-9DC5-CB443FD310E5}"/>
              </a:ext>
            </a:extLst>
          </p:cNvPr>
          <p:cNvSpPr txBox="1"/>
          <p:nvPr/>
        </p:nvSpPr>
        <p:spPr>
          <a:xfrm>
            <a:off x="447758" y="1455615"/>
            <a:ext cx="2286000" cy="461665"/>
          </a:xfrm>
          <a:prstGeom prst="rect">
            <a:avLst/>
          </a:prstGeom>
          <a:noFill/>
        </p:spPr>
        <p:txBody>
          <a:bodyPr wrap="square" rtlCol="0">
            <a:spAutoFit/>
          </a:bodyPr>
          <a:lstStyle/>
          <a:p>
            <a:r>
              <a:rPr lang="zh-CN" altLang="en-US" sz="2400" b="1" dirty="0"/>
              <a:t>本周工作情况</a:t>
            </a:r>
          </a:p>
        </p:txBody>
      </p:sp>
      <p:pic>
        <p:nvPicPr>
          <p:cNvPr id="2" name="图片 1">
            <a:extLst>
              <a:ext uri="{FF2B5EF4-FFF2-40B4-BE49-F238E27FC236}">
                <a16:creationId xmlns:a16="http://schemas.microsoft.com/office/drawing/2014/main" id="{D4889AFA-7733-4EC4-BBED-D91540305BA4}"/>
              </a:ext>
            </a:extLst>
          </p:cNvPr>
          <p:cNvPicPr>
            <a:picLocks noChangeAspect="1"/>
          </p:cNvPicPr>
          <p:nvPr/>
        </p:nvPicPr>
        <p:blipFill>
          <a:blip r:embed="rId4"/>
          <a:stretch>
            <a:fillRect/>
          </a:stretch>
        </p:blipFill>
        <p:spPr>
          <a:xfrm>
            <a:off x="277154" y="2062762"/>
            <a:ext cx="2219608" cy="2672090"/>
          </a:xfrm>
          <a:prstGeom prst="rect">
            <a:avLst/>
          </a:prstGeom>
        </p:spPr>
      </p:pic>
      <p:pic>
        <p:nvPicPr>
          <p:cNvPr id="4" name="图片 3">
            <a:extLst>
              <a:ext uri="{FF2B5EF4-FFF2-40B4-BE49-F238E27FC236}">
                <a16:creationId xmlns:a16="http://schemas.microsoft.com/office/drawing/2014/main" id="{CA1D6DC2-E55B-43C0-9D24-679C01DE4EBC}"/>
              </a:ext>
            </a:extLst>
          </p:cNvPr>
          <p:cNvPicPr>
            <a:picLocks noChangeAspect="1"/>
          </p:cNvPicPr>
          <p:nvPr/>
        </p:nvPicPr>
        <p:blipFill>
          <a:blip r:embed="rId5"/>
          <a:stretch>
            <a:fillRect/>
          </a:stretch>
        </p:blipFill>
        <p:spPr>
          <a:xfrm>
            <a:off x="267275" y="3576506"/>
            <a:ext cx="4008453" cy="2081685"/>
          </a:xfrm>
          <a:prstGeom prst="rect">
            <a:avLst/>
          </a:prstGeom>
        </p:spPr>
      </p:pic>
      <p:pic>
        <p:nvPicPr>
          <p:cNvPr id="5" name="图片 4">
            <a:extLst>
              <a:ext uri="{FF2B5EF4-FFF2-40B4-BE49-F238E27FC236}">
                <a16:creationId xmlns:a16="http://schemas.microsoft.com/office/drawing/2014/main" id="{3BD65533-DEC3-469B-8628-71E69AC4FA4A}"/>
              </a:ext>
            </a:extLst>
          </p:cNvPr>
          <p:cNvPicPr>
            <a:picLocks noChangeAspect="1"/>
          </p:cNvPicPr>
          <p:nvPr/>
        </p:nvPicPr>
        <p:blipFill>
          <a:blip r:embed="rId6"/>
          <a:stretch>
            <a:fillRect/>
          </a:stretch>
        </p:blipFill>
        <p:spPr>
          <a:xfrm>
            <a:off x="1366114" y="2051630"/>
            <a:ext cx="2960054" cy="1524876"/>
          </a:xfrm>
          <a:prstGeom prst="rect">
            <a:avLst/>
          </a:prstGeom>
        </p:spPr>
      </p:pic>
      <p:sp>
        <p:nvSpPr>
          <p:cNvPr id="7" name="文本框 6">
            <a:extLst>
              <a:ext uri="{FF2B5EF4-FFF2-40B4-BE49-F238E27FC236}">
                <a16:creationId xmlns:a16="http://schemas.microsoft.com/office/drawing/2014/main" id="{E5A9FF59-40BA-44B3-B0C2-D7339426E25E}"/>
              </a:ext>
            </a:extLst>
          </p:cNvPr>
          <p:cNvSpPr txBox="1"/>
          <p:nvPr/>
        </p:nvSpPr>
        <p:spPr>
          <a:xfrm>
            <a:off x="8700116" y="1860763"/>
            <a:ext cx="2756941" cy="1323439"/>
          </a:xfrm>
          <a:prstGeom prst="rect">
            <a:avLst/>
          </a:prstGeom>
          <a:noFill/>
        </p:spPr>
        <p:txBody>
          <a:bodyPr wrap="square" rtlCol="0">
            <a:spAutoFit/>
          </a:bodyPr>
          <a:lstStyle/>
          <a:p>
            <a:r>
              <a:rPr lang="en-US" altLang="zh-CN" sz="2000" b="1" dirty="0"/>
              <a:t>4</a:t>
            </a:r>
            <a:r>
              <a:rPr lang="en-US" altLang="zh-CN" sz="2000" dirty="0"/>
              <a:t> meeting</a:t>
            </a:r>
          </a:p>
          <a:p>
            <a:r>
              <a:rPr lang="en-US" altLang="zh-CN" sz="2000" b="1" dirty="0"/>
              <a:t>56</a:t>
            </a:r>
            <a:r>
              <a:rPr lang="en-US" altLang="zh-CN" sz="2000" dirty="0"/>
              <a:t> commit       </a:t>
            </a:r>
            <a:r>
              <a:rPr lang="zh-CN" altLang="en-US" sz="2000" b="1" dirty="0"/>
              <a:t>工作量</a:t>
            </a:r>
            <a:endParaRPr lang="en-US" altLang="zh-CN" sz="2000" b="1" dirty="0"/>
          </a:p>
          <a:p>
            <a:r>
              <a:rPr lang="en-US" altLang="zh-CN" sz="2000" b="1" dirty="0"/>
              <a:t>3</a:t>
            </a:r>
            <a:r>
              <a:rPr lang="en-US" altLang="zh-CN" sz="2000" dirty="0"/>
              <a:t>  Iteration     </a:t>
            </a:r>
            <a:r>
              <a:rPr lang="zh-CN" altLang="en-US" sz="2000" b="1" dirty="0"/>
              <a:t>比较充足</a:t>
            </a:r>
            <a:endParaRPr lang="en-US" altLang="zh-CN" sz="2000" b="1" dirty="0"/>
          </a:p>
          <a:p>
            <a:r>
              <a:rPr lang="en-US" altLang="zh-CN" sz="2000" b="1" dirty="0"/>
              <a:t>N </a:t>
            </a:r>
            <a:r>
              <a:rPr lang="en-US" altLang="zh-CN" sz="2000" dirty="0"/>
              <a:t>discussion</a:t>
            </a:r>
            <a:endParaRPr lang="zh-CN" altLang="en-US" sz="2000" dirty="0"/>
          </a:p>
        </p:txBody>
      </p:sp>
      <p:pic>
        <p:nvPicPr>
          <p:cNvPr id="3" name="图片 2">
            <a:extLst>
              <a:ext uri="{FF2B5EF4-FFF2-40B4-BE49-F238E27FC236}">
                <a16:creationId xmlns:a16="http://schemas.microsoft.com/office/drawing/2014/main" id="{F7CC24D5-6CB5-4352-9183-8EE6C4956573}"/>
              </a:ext>
            </a:extLst>
          </p:cNvPr>
          <p:cNvPicPr>
            <a:picLocks noChangeAspect="1"/>
          </p:cNvPicPr>
          <p:nvPr/>
        </p:nvPicPr>
        <p:blipFill>
          <a:blip r:embed="rId7"/>
          <a:stretch>
            <a:fillRect/>
          </a:stretch>
        </p:blipFill>
        <p:spPr>
          <a:xfrm>
            <a:off x="1904199" y="3597027"/>
            <a:ext cx="2757641" cy="1643830"/>
          </a:xfrm>
          <a:prstGeom prst="rect">
            <a:avLst/>
          </a:prstGeom>
        </p:spPr>
      </p:pic>
      <p:pic>
        <p:nvPicPr>
          <p:cNvPr id="8" name="图片 7">
            <a:extLst>
              <a:ext uri="{FF2B5EF4-FFF2-40B4-BE49-F238E27FC236}">
                <a16:creationId xmlns:a16="http://schemas.microsoft.com/office/drawing/2014/main" id="{651085E5-BA2E-49F7-902E-E91C764DED23}"/>
              </a:ext>
            </a:extLst>
          </p:cNvPr>
          <p:cNvPicPr>
            <a:picLocks noChangeAspect="1"/>
          </p:cNvPicPr>
          <p:nvPr/>
        </p:nvPicPr>
        <p:blipFill>
          <a:blip r:embed="rId8"/>
          <a:stretch>
            <a:fillRect/>
          </a:stretch>
        </p:blipFill>
        <p:spPr>
          <a:xfrm>
            <a:off x="4005235" y="1750569"/>
            <a:ext cx="4210388" cy="2132222"/>
          </a:xfrm>
          <a:prstGeom prst="rect">
            <a:avLst/>
          </a:prstGeom>
        </p:spPr>
      </p:pic>
      <p:pic>
        <p:nvPicPr>
          <p:cNvPr id="6" name="图片 5">
            <a:extLst>
              <a:ext uri="{FF2B5EF4-FFF2-40B4-BE49-F238E27FC236}">
                <a16:creationId xmlns:a16="http://schemas.microsoft.com/office/drawing/2014/main" id="{2F33031B-D825-49FF-8CEB-162C159A6623}"/>
              </a:ext>
            </a:extLst>
          </p:cNvPr>
          <p:cNvPicPr>
            <a:picLocks noChangeAspect="1"/>
          </p:cNvPicPr>
          <p:nvPr/>
        </p:nvPicPr>
        <p:blipFill>
          <a:blip r:embed="rId9"/>
          <a:stretch>
            <a:fillRect/>
          </a:stretch>
        </p:blipFill>
        <p:spPr>
          <a:xfrm>
            <a:off x="4596213" y="3429000"/>
            <a:ext cx="3963032" cy="2559071"/>
          </a:xfrm>
          <a:prstGeom prst="rect">
            <a:avLst/>
          </a:prstGeom>
        </p:spPr>
      </p:pic>
    </p:spTree>
    <p:extLst>
      <p:ext uri="{BB962C8B-B14F-4D97-AF65-F5344CB8AC3E}">
        <p14:creationId xmlns:p14="http://schemas.microsoft.com/office/powerpoint/2010/main" val="3726658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DD101A0-35BA-4542-A3E9-45E968F65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48618" y="1174946"/>
            <a:ext cx="3843382" cy="4899835"/>
          </a:xfrm>
          <a:prstGeom prst="rect">
            <a:avLst/>
          </a:prstGeom>
        </p:spPr>
      </p:pic>
      <p:sp>
        <p:nvSpPr>
          <p:cNvPr id="9" name="矩形: 剪去对角 8">
            <a:extLst>
              <a:ext uri="{FF2B5EF4-FFF2-40B4-BE49-F238E27FC236}">
                <a16:creationId xmlns:a16="http://schemas.microsoft.com/office/drawing/2014/main" id="{E26F74C3-E309-4C50-BB9F-A6ABED107B02}"/>
              </a:ext>
            </a:extLst>
          </p:cNvPr>
          <p:cNvSpPr/>
          <p:nvPr/>
        </p:nvSpPr>
        <p:spPr>
          <a:xfrm>
            <a:off x="522303" y="2488521"/>
            <a:ext cx="8060924" cy="2272684"/>
          </a:xfrm>
          <a:prstGeom prst="snip2DiagRect">
            <a:avLst/>
          </a:prstGeom>
          <a:solidFill>
            <a:schemeClr val="accent1">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b="1" dirty="0"/>
              <a:t>谢谢大家</a:t>
            </a:r>
            <a:endParaRPr lang="en-US" altLang="zh-CN" sz="5400" b="1" dirty="0"/>
          </a:p>
        </p:txBody>
      </p:sp>
      <p:grpSp>
        <p:nvGrpSpPr>
          <p:cNvPr id="13" name="组合 12">
            <a:extLst>
              <a:ext uri="{FF2B5EF4-FFF2-40B4-BE49-F238E27FC236}">
                <a16:creationId xmlns:a16="http://schemas.microsoft.com/office/drawing/2014/main" id="{95BE3C81-B6B3-4E60-8363-A282072B198F}"/>
              </a:ext>
            </a:extLst>
          </p:cNvPr>
          <p:cNvGrpSpPr/>
          <p:nvPr/>
        </p:nvGrpSpPr>
        <p:grpSpPr>
          <a:xfrm>
            <a:off x="0" y="391727"/>
            <a:ext cx="12192000" cy="710214"/>
            <a:chOff x="0" y="391727"/>
            <a:chExt cx="12192000" cy="710214"/>
          </a:xfrm>
        </p:grpSpPr>
        <p:sp>
          <p:nvSpPr>
            <p:cNvPr id="17" name="矩形 16">
              <a:extLst>
                <a:ext uri="{FF2B5EF4-FFF2-40B4-BE49-F238E27FC236}">
                  <a16:creationId xmlns:a16="http://schemas.microsoft.com/office/drawing/2014/main" id="{B794B6D5-8A59-4236-997D-0FF90E5CC8D7}"/>
                </a:ext>
              </a:extLst>
            </p:cNvPr>
            <p:cNvSpPr/>
            <p:nvPr/>
          </p:nvSpPr>
          <p:spPr>
            <a:xfrm>
              <a:off x="1127468" y="391727"/>
              <a:ext cx="11064532"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b="1" dirty="0">
                  <a:latin typeface="Bell MT" panose="02020503060305020303" pitchFamily="18" charset="0"/>
                </a:rPr>
                <a:t>     软件工程实验需求分析汇报</a:t>
              </a:r>
            </a:p>
          </p:txBody>
        </p:sp>
        <p:grpSp>
          <p:nvGrpSpPr>
            <p:cNvPr id="18" name="组合 17">
              <a:extLst>
                <a:ext uri="{FF2B5EF4-FFF2-40B4-BE49-F238E27FC236}">
                  <a16:creationId xmlns:a16="http://schemas.microsoft.com/office/drawing/2014/main" id="{C142F91C-C99A-4469-B1D4-6A811D5C9D1F}"/>
                </a:ext>
              </a:extLst>
            </p:cNvPr>
            <p:cNvGrpSpPr/>
            <p:nvPr/>
          </p:nvGrpSpPr>
          <p:grpSpPr>
            <a:xfrm>
              <a:off x="0" y="391727"/>
              <a:ext cx="1524000" cy="710214"/>
              <a:chOff x="0" y="391727"/>
              <a:chExt cx="1524000" cy="710214"/>
            </a:xfrm>
          </p:grpSpPr>
          <p:sp>
            <p:nvSpPr>
              <p:cNvPr id="19" name="箭头: 五边形 18">
                <a:extLst>
                  <a:ext uri="{FF2B5EF4-FFF2-40B4-BE49-F238E27FC236}">
                    <a16:creationId xmlns:a16="http://schemas.microsoft.com/office/drawing/2014/main" id="{312CB7FF-63AA-4BC3-B03C-3A2E01EE7456}"/>
                  </a:ext>
                </a:extLst>
              </p:cNvPr>
              <p:cNvSpPr/>
              <p:nvPr/>
            </p:nvSpPr>
            <p:spPr>
              <a:xfrm>
                <a:off x="0" y="391727"/>
                <a:ext cx="1524000" cy="710214"/>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0" name="Picture 2" descr="C:\Users\Administrator\Desktop\迎新ppt\未标题-2.png">
                <a:extLst>
                  <a:ext uri="{FF2B5EF4-FFF2-40B4-BE49-F238E27FC236}">
                    <a16:creationId xmlns:a16="http://schemas.microsoft.com/office/drawing/2014/main" id="{12E8470D-20AA-45A0-AB98-4DA6248BF5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275" y="427239"/>
                <a:ext cx="860193" cy="637300"/>
              </a:xfrm>
              <a:prstGeom prst="rect">
                <a:avLst/>
              </a:prstGeom>
              <a:noFill/>
              <a:extLst>
                <a:ext uri="{909E8E84-426E-40DD-AFC4-6F175D3DCCD1}">
                  <a14:hiddenFill xmlns:a14="http://schemas.microsoft.com/office/drawing/2010/main">
                    <a:solidFill>
                      <a:srgbClr val="FFFFFF"/>
                    </a:solidFill>
                  </a14:hiddenFill>
                </a:ext>
              </a:extLst>
            </p:spPr>
          </p:pic>
        </p:grpSp>
      </p:grpSp>
      <p:sp>
        <p:nvSpPr>
          <p:cNvPr id="21" name="矩形 20">
            <a:extLst>
              <a:ext uri="{FF2B5EF4-FFF2-40B4-BE49-F238E27FC236}">
                <a16:creationId xmlns:a16="http://schemas.microsoft.com/office/drawing/2014/main" id="{A8F8FBCD-E059-4552-96D2-F6FB036C8BA4}"/>
              </a:ext>
            </a:extLst>
          </p:cNvPr>
          <p:cNvSpPr/>
          <p:nvPr/>
        </p:nvSpPr>
        <p:spPr>
          <a:xfrm>
            <a:off x="0" y="6147786"/>
            <a:ext cx="12192000" cy="710214"/>
          </a:xfrm>
          <a:prstGeom prst="rect">
            <a:avLst/>
          </a:prstGeom>
          <a:solidFill>
            <a:srgbClr val="2F55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Team·</a:t>
            </a:r>
            <a:r>
              <a:rPr lang="zh-CN" altLang="en-US" dirty="0"/>
              <a:t>弟归</a:t>
            </a:r>
          </a:p>
        </p:txBody>
      </p:sp>
    </p:spTree>
    <p:extLst>
      <p:ext uri="{BB962C8B-B14F-4D97-AF65-F5344CB8AC3E}">
        <p14:creationId xmlns:p14="http://schemas.microsoft.com/office/powerpoint/2010/main" val="74389330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3369</TotalTime>
  <Words>589</Words>
  <Application>Microsoft Office PowerPoint</Application>
  <PresentationFormat>宽屏</PresentationFormat>
  <Paragraphs>88</Paragraphs>
  <Slides>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9</vt:i4>
      </vt:variant>
    </vt:vector>
  </HeadingPairs>
  <TitlesOfParts>
    <vt:vector size="16" baseType="lpstr">
      <vt:lpstr>等线</vt:lpstr>
      <vt:lpstr>等线 Light</vt:lpstr>
      <vt:lpstr>Algerian</vt:lpstr>
      <vt:lpstr>Arial</vt:lpstr>
      <vt:lpstr>Bell MT</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 嘉凯</dc:creator>
  <cp:lastModifiedBy>嘉凯 王</cp:lastModifiedBy>
  <cp:revision>144</cp:revision>
  <dcterms:created xsi:type="dcterms:W3CDTF">2018-08-30T05:40:10Z</dcterms:created>
  <dcterms:modified xsi:type="dcterms:W3CDTF">2019-03-15T02:39:02Z</dcterms:modified>
</cp:coreProperties>
</file>

<file path=docProps/thumbnail.jpeg>
</file>